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5" r:id="rId9"/>
    <p:sldId id="264" r:id="rId10"/>
    <p:sldId id="266" r:id="rId11"/>
    <p:sldId id="267" r:id="rId12"/>
    <p:sldId id="268" r:id="rId13"/>
    <p:sldId id="269" r:id="rId14"/>
    <p:sldId id="271" r:id="rId15"/>
    <p:sldId id="272" r:id="rId16"/>
    <p:sldId id="274" r:id="rId17"/>
    <p:sldId id="273" r:id="rId18"/>
    <p:sldId id="275" r:id="rId19"/>
    <p:sldId id="276" r:id="rId20"/>
    <p:sldId id="277" r:id="rId21"/>
    <p:sldId id="278" r:id="rId22"/>
    <p:sldId id="270"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999AB0-731A-47D3-AE8C-09D5D7A877C3}"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99AB0-731A-47D3-AE8C-09D5D7A877C3}"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99AB0-731A-47D3-AE8C-09D5D7A877C3}"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99AB0-731A-47D3-AE8C-09D5D7A877C3}"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99AB0-731A-47D3-AE8C-09D5D7A877C3}"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999AB0-731A-47D3-AE8C-09D5D7A877C3}"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999AB0-731A-47D3-AE8C-09D5D7A877C3}" type="datetimeFigureOut">
              <a:rPr lang="en-US" smtClean="0"/>
              <a:pPr/>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999AB0-731A-47D3-AE8C-09D5D7A877C3}"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99AB0-731A-47D3-AE8C-09D5D7A877C3}"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99AB0-731A-47D3-AE8C-09D5D7A877C3}"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99AB0-731A-47D3-AE8C-09D5D7A877C3}"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547E-8E02-4E1D-8797-CC0D4D1DC9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99AB0-731A-47D3-AE8C-09D5D7A877C3}" type="datetimeFigureOut">
              <a:rPr lang="en-US" smtClean="0"/>
              <a:pPr/>
              <a:t>7/23/2012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9547E-8E02-4E1D-8797-CC0D4D1DC9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t>
            </a:r>
            <a:r>
              <a:rPr lang="en-US" dirty="0" err="1" smtClean="0"/>
              <a:t>Akutō</a:t>
            </a:r>
            <a:r>
              <a:rPr lang="en-US" dirty="0" smtClean="0"/>
              <a:t> at </a:t>
            </a:r>
            <a:r>
              <a:rPr lang="en-US" dirty="0" err="1" smtClean="0"/>
              <a:t>Ōbe</a:t>
            </a:r>
            <a:r>
              <a:rPr lang="en-US" dirty="0" smtClean="0"/>
              <a:t> Estate</a:t>
            </a:r>
            <a:br>
              <a:rPr lang="en-US" dirty="0" smtClean="0"/>
            </a:br>
            <a:r>
              <a:rPr lang="ja-JP" altLang="en-US" smtClean="0"/>
              <a:t>大</a:t>
            </a:r>
            <a:r>
              <a:rPr lang="ja-JP" altLang="en-US"/>
              <a:t>部荘における悪党活</a:t>
            </a:r>
            <a:r>
              <a:rPr lang="ja-JP" altLang="en-US" smtClean="0"/>
              <a:t>動</a:t>
            </a:r>
            <a:endParaRPr lang="en-US" dirty="0"/>
          </a:p>
        </p:txBody>
      </p:sp>
      <p:sp>
        <p:nvSpPr>
          <p:cNvPr id="3" name="Subtitle 2"/>
          <p:cNvSpPr>
            <a:spLocks noGrp="1"/>
          </p:cNvSpPr>
          <p:nvPr>
            <p:ph type="subTitle" idx="1"/>
          </p:nvPr>
        </p:nvSpPr>
        <p:spPr>
          <a:xfrm>
            <a:off x="1371600" y="3886200"/>
            <a:ext cx="3200400" cy="1752600"/>
          </a:xfrm>
        </p:spPr>
        <p:txBody>
          <a:bodyPr/>
          <a:lstStyle/>
          <a:p>
            <a:r>
              <a:rPr lang="en-US" altLang="ja-JP" dirty="0" smtClean="0"/>
              <a:t>Dan Sherer</a:t>
            </a:r>
          </a:p>
          <a:p>
            <a:r>
              <a:rPr lang="en-US" altLang="ja-JP" dirty="0" smtClean="0"/>
              <a:t>USC</a:t>
            </a:r>
          </a:p>
          <a:p>
            <a:r>
              <a:rPr lang="en-US" altLang="ja-JP" dirty="0"/>
              <a:t>June 2012</a:t>
            </a:r>
            <a:endParaRPr lang="en-US" altLang="ja-JP" dirty="0" smtClean="0"/>
          </a:p>
          <a:p>
            <a:endParaRPr lang="en-US" altLang="ja-JP" dirty="0" smtClean="0"/>
          </a:p>
          <a:p>
            <a:endParaRPr lang="en-US" dirty="0"/>
          </a:p>
        </p:txBody>
      </p:sp>
      <p:sp>
        <p:nvSpPr>
          <p:cNvPr id="4" name="Subtitle 2"/>
          <p:cNvSpPr txBox="1">
            <a:spLocks/>
          </p:cNvSpPr>
          <p:nvPr/>
        </p:nvSpPr>
        <p:spPr>
          <a:xfrm>
            <a:off x="4283968" y="4005064"/>
            <a:ext cx="4032448"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ja-JP" altLang="en-US" sz="3200" b="0" i="0" u="none" strike="noStrike" kern="1200" cap="none" spc="0" normalizeH="0" baseline="0" noProof="0" smtClean="0">
                <a:ln>
                  <a:noFill/>
                </a:ln>
                <a:solidFill>
                  <a:schemeClr val="tx1">
                    <a:tint val="75000"/>
                  </a:schemeClr>
                </a:solidFill>
                <a:effectLst/>
                <a:uLnTx/>
                <a:uFillTx/>
                <a:latin typeface="+mn-lt"/>
                <a:ea typeface="+mn-ea"/>
                <a:cs typeface="+mn-cs"/>
              </a:rPr>
              <a:t>ダン・シアー</a:t>
            </a:r>
            <a:endParaRPr kumimoji="0" lang="en-US" altLang="ja-JP"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200" smtClean="0">
                <a:solidFill>
                  <a:schemeClr val="tx1">
                    <a:tint val="75000"/>
                  </a:schemeClr>
                </a:solidFill>
              </a:rPr>
              <a:t>南</a:t>
            </a:r>
            <a:r>
              <a:rPr lang="ja-JP" altLang="en-US" sz="3200">
                <a:solidFill>
                  <a:schemeClr val="tx1">
                    <a:tint val="75000"/>
                  </a:schemeClr>
                </a:solidFill>
              </a:rPr>
              <a:t>カリフォルニ</a:t>
            </a:r>
            <a:r>
              <a:rPr lang="ja-JP" altLang="en-US" sz="3200" smtClean="0">
                <a:solidFill>
                  <a:schemeClr val="tx1">
                    <a:tint val="75000"/>
                  </a:schemeClr>
                </a:solidFill>
              </a:rPr>
              <a:t>ア大学</a:t>
            </a:r>
            <a:endParaRPr lang="en-US" altLang="ja-JP" sz="32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ja-JP" altLang="en-US" sz="3200" b="0" i="0" u="none" strike="noStrike" kern="1200" cap="none" spc="0" normalizeH="0" baseline="0" noProof="0">
                <a:ln>
                  <a:noFill/>
                </a:ln>
                <a:solidFill>
                  <a:schemeClr val="tx1">
                    <a:tint val="75000"/>
                  </a:schemeClr>
                </a:solidFill>
                <a:effectLst/>
                <a:uLnTx/>
                <a:uFillTx/>
                <a:latin typeface="+mn-lt"/>
                <a:ea typeface="+mn-ea"/>
                <a:cs typeface="+mn-cs"/>
              </a:rPr>
              <a:t>平</a:t>
            </a:r>
            <a:r>
              <a:rPr kumimoji="0" lang="ja-JP" altLang="en-US" sz="3200" b="0" i="0" u="none" strike="noStrike" kern="1200" cap="none" spc="0" normalizeH="0" baseline="0" noProof="0" smtClean="0">
                <a:ln>
                  <a:noFill/>
                </a:ln>
                <a:solidFill>
                  <a:schemeClr val="tx1">
                    <a:tint val="75000"/>
                  </a:schemeClr>
                </a:solidFill>
                <a:effectLst/>
                <a:uLnTx/>
                <a:uFillTx/>
                <a:latin typeface="+mn-lt"/>
                <a:ea typeface="+mn-ea"/>
                <a:cs typeface="+mn-cs"/>
              </a:rPr>
              <a:t>成二十四年六月</a:t>
            </a:r>
            <a:endParaRPr kumimoji="0" lang="en-US" altLang="ja-JP"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ja-JP"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Second Section: The </a:t>
            </a:r>
            <a:r>
              <a:rPr lang="en-US" sz="4000" dirty="0" err="1" smtClean="0"/>
              <a:t>Bakufu</a:t>
            </a:r>
            <a:r>
              <a:rPr lang="en-US" sz="4000" dirty="0" smtClean="0"/>
              <a:t> Strikes Back</a:t>
            </a:r>
            <a:r>
              <a:rPr lang="en-US" dirty="0" smtClean="0"/>
              <a:t/>
            </a:r>
            <a:br>
              <a:rPr lang="en-US" dirty="0" smtClean="0"/>
            </a:br>
            <a:r>
              <a:rPr lang="ja-JP" altLang="en-US" smtClean="0"/>
              <a:t>第二節：幕府の逆襲</a:t>
            </a:r>
            <a:endParaRPr lang="en-US" dirty="0"/>
          </a:p>
        </p:txBody>
      </p:sp>
      <p:sp>
        <p:nvSpPr>
          <p:cNvPr id="3" name="Content Placeholder 2"/>
          <p:cNvSpPr>
            <a:spLocks noGrp="1"/>
          </p:cNvSpPr>
          <p:nvPr>
            <p:ph idx="1"/>
          </p:nvPr>
        </p:nvSpPr>
        <p:spPr>
          <a:xfrm>
            <a:off x="395536" y="1412776"/>
            <a:ext cx="4114800" cy="4525963"/>
          </a:xfrm>
        </p:spPr>
        <p:txBody>
          <a:bodyPr>
            <a:noAutofit/>
          </a:bodyPr>
          <a:lstStyle/>
          <a:p>
            <a:pPr marL="0" indent="0">
              <a:buNone/>
            </a:pPr>
            <a:r>
              <a:rPr lang="en-US" sz="2000" dirty="0" smtClean="0"/>
              <a:t>“To do something about the problem, agents from the </a:t>
            </a:r>
            <a:r>
              <a:rPr lang="en-US" sz="2000" dirty="0" err="1" smtClean="0"/>
              <a:t>bakufu</a:t>
            </a:r>
            <a:r>
              <a:rPr lang="en-US" sz="2000" dirty="0" smtClean="0"/>
              <a:t> were sent out to twelve provinces in the </a:t>
            </a:r>
            <a:r>
              <a:rPr lang="en-US" sz="2000" dirty="0" err="1" smtClean="0"/>
              <a:t>Sanyō</a:t>
            </a:r>
            <a:r>
              <a:rPr lang="en-US" sz="2000" dirty="0" smtClean="0"/>
              <a:t> and </a:t>
            </a:r>
            <a:r>
              <a:rPr lang="en-US" sz="2000" dirty="0" err="1" smtClean="0"/>
              <a:t>Nankai</a:t>
            </a:r>
            <a:r>
              <a:rPr lang="en-US" sz="2000" dirty="0" smtClean="0"/>
              <a:t> regions in spring in the first year of the </a:t>
            </a:r>
            <a:r>
              <a:rPr lang="en-US" sz="2000" dirty="0" err="1" smtClean="0"/>
              <a:t>Gen’ō</a:t>
            </a:r>
            <a:r>
              <a:rPr lang="en-US" sz="2000" dirty="0" smtClean="0"/>
              <a:t> era (1319).”</a:t>
            </a:r>
          </a:p>
          <a:p>
            <a:pPr marL="0" indent="0">
              <a:buNone/>
            </a:pPr>
            <a:r>
              <a:rPr lang="en-US" sz="2000" dirty="0" smtClean="0"/>
              <a:t>“They burnt down more than twenty fortifications and homesteads of the </a:t>
            </a:r>
            <a:r>
              <a:rPr lang="en-US" sz="2000" dirty="0" err="1" smtClean="0"/>
              <a:t>akutō</a:t>
            </a:r>
            <a:r>
              <a:rPr lang="en-US" sz="2000" dirty="0" smtClean="0"/>
              <a:t>, and the criminals living there were put to death. “</a:t>
            </a:r>
          </a:p>
          <a:p>
            <a:pPr marL="0" indent="0">
              <a:buNone/>
            </a:pPr>
            <a:r>
              <a:rPr lang="en-US" sz="2000" dirty="0" smtClean="0"/>
              <a:t>“However, all this had no long lasting results.”</a:t>
            </a:r>
            <a:endParaRPr lang="en-US" sz="2000" dirty="0"/>
          </a:p>
        </p:txBody>
      </p:sp>
      <p:sp>
        <p:nvSpPr>
          <p:cNvPr id="4" name="Content Placeholder 2"/>
          <p:cNvSpPr txBox="1">
            <a:spLocks/>
          </p:cNvSpPr>
          <p:nvPr/>
        </p:nvSpPr>
        <p:spPr>
          <a:xfrm>
            <a:off x="4716016" y="1556792"/>
            <a:ext cx="4114800" cy="452596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5690738" y="1484784"/>
            <a:ext cx="2769989" cy="4896544"/>
          </a:xfrm>
          <a:prstGeom prst="rect">
            <a:avLst/>
          </a:prstGeom>
          <a:noFill/>
        </p:spPr>
        <p:txBody>
          <a:bodyPr vert="eaVert" wrap="square" rtlCol="0">
            <a:spAutoFit/>
          </a:bodyPr>
          <a:lstStyle/>
          <a:p>
            <a:r>
              <a:rPr lang="ja-JP" altLang="en-US" sz="2800" smtClean="0">
                <a:latin typeface="真宗原典明朝" pitchFamily="1" charset="-128"/>
                <a:ea typeface="真宗原典明朝" pitchFamily="1" charset="-128"/>
              </a:rPr>
              <a:t>然ル間元応元年ノ春ノ比。山陽南海ノ内十二ヶ国へ使者ヲ遣シ。</a:t>
            </a:r>
            <a:r>
              <a:rPr lang="en-US" altLang="ja-JP" sz="2800" dirty="0" smtClean="0">
                <a:latin typeface="真宗原典明朝" pitchFamily="1" charset="-128"/>
                <a:ea typeface="真宗原典明朝" pitchFamily="1" charset="-128"/>
              </a:rPr>
              <a:t> &lt;</a:t>
            </a:r>
            <a:r>
              <a:rPr lang="ja-JP" altLang="en-US" sz="2800" smtClean="0">
                <a:latin typeface="真宗原典明朝" pitchFamily="1" charset="-128"/>
                <a:ea typeface="真宗原典明朝" pitchFamily="1" charset="-128"/>
              </a:rPr>
              <a:t>中略</a:t>
            </a:r>
            <a:r>
              <a:rPr lang="en-US" altLang="ja-JP" sz="2800" dirty="0" smtClean="0">
                <a:latin typeface="真宗原典明朝" pitchFamily="1" charset="-128"/>
                <a:ea typeface="真宗原典明朝" pitchFamily="1" charset="-128"/>
              </a:rPr>
              <a:t>&gt;</a:t>
            </a:r>
          </a:p>
          <a:p>
            <a:r>
              <a:rPr lang="ja-JP" altLang="en-US" sz="2800" smtClean="0">
                <a:latin typeface="真宗原典明朝" pitchFamily="1" charset="-128"/>
                <a:ea typeface="真宗原典明朝" pitchFamily="1" charset="-128"/>
              </a:rPr>
              <a:t>所々ノ城郭悪党ノ在所二十余ヶ所焼払。</a:t>
            </a:r>
            <a:r>
              <a:rPr lang="en-US" altLang="ja-JP" sz="2800" dirty="0" smtClean="0">
                <a:latin typeface="真宗原典明朝" pitchFamily="1" charset="-128"/>
                <a:ea typeface="真宗原典明朝" pitchFamily="1" charset="-128"/>
              </a:rPr>
              <a:t> &lt;</a:t>
            </a:r>
            <a:r>
              <a:rPr lang="ja-JP" altLang="en-US" sz="2800" smtClean="0">
                <a:latin typeface="真宗原典明朝" pitchFamily="1" charset="-128"/>
                <a:ea typeface="真宗原典明朝" pitchFamily="1" charset="-128"/>
              </a:rPr>
              <a:t>中略</a:t>
            </a:r>
            <a:r>
              <a:rPr lang="en-US" altLang="ja-JP" sz="2800" dirty="0" smtClean="0">
                <a:latin typeface="真宗原典明朝" pitchFamily="1" charset="-128"/>
                <a:ea typeface="真宗原典明朝" pitchFamily="1" charset="-128"/>
              </a:rPr>
              <a:t>&gt;</a:t>
            </a:r>
          </a:p>
          <a:p>
            <a:r>
              <a:rPr lang="ja-JP" altLang="en-US" sz="2800" smtClean="0">
                <a:latin typeface="真宗原典明朝" pitchFamily="1" charset="-128"/>
                <a:ea typeface="真宗原典明朝" pitchFamily="1" charset="-128"/>
              </a:rPr>
              <a:t>然レドモ其実ハナシ。</a:t>
            </a:r>
            <a:endParaRPr lang="en-US" sz="2800" dirty="0">
              <a:latin typeface="真宗原典明朝" pitchFamily="1" charset="-128"/>
              <a:ea typeface="真宗原典明朝" pitchFamily="1"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Section: New </a:t>
            </a:r>
            <a:r>
              <a:rPr lang="en-US" dirty="0" err="1" smtClean="0"/>
              <a:t>Akutō</a:t>
            </a:r>
            <a:r>
              <a:rPr lang="en-US" dirty="0" smtClean="0"/>
              <a:t>?</a:t>
            </a:r>
            <a:br>
              <a:rPr lang="en-US" dirty="0" smtClean="0"/>
            </a:br>
            <a:r>
              <a:rPr lang="ja-JP" altLang="en-US" smtClean="0"/>
              <a:t>第三節：新しい悪党？</a:t>
            </a:r>
            <a:r>
              <a:rPr lang="en-US" dirty="0" smtClean="0"/>
              <a:t> </a:t>
            </a:r>
            <a:endParaRPr lang="en-US" dirty="0"/>
          </a:p>
        </p:txBody>
      </p:sp>
      <p:sp>
        <p:nvSpPr>
          <p:cNvPr id="3" name="Content Placeholder 2"/>
          <p:cNvSpPr>
            <a:spLocks noGrp="1"/>
          </p:cNvSpPr>
          <p:nvPr>
            <p:ph idx="1"/>
          </p:nvPr>
        </p:nvSpPr>
        <p:spPr>
          <a:xfrm>
            <a:off x="457200" y="1600200"/>
            <a:ext cx="4114800" cy="4525963"/>
          </a:xfrm>
        </p:spPr>
        <p:txBody>
          <a:bodyPr>
            <a:normAutofit fontScale="70000" lnSpcReduction="20000"/>
          </a:bodyPr>
          <a:lstStyle/>
          <a:p>
            <a:pPr marL="0" indent="0">
              <a:buNone/>
            </a:pPr>
            <a:r>
              <a:rPr lang="en-US" dirty="0" smtClean="0"/>
              <a:t>“Now mounted on fine horses and with spare ones on tow, groups of fifty or hundred warriors appeared. They carried with them heavy chests, quivers and all other kinds of martial equipment, and they were wearing shining </a:t>
            </a:r>
            <a:r>
              <a:rPr lang="en-US" dirty="0" err="1" smtClean="0"/>
              <a:t>armour</a:t>
            </a:r>
            <a:r>
              <a:rPr lang="en-US" dirty="0" smtClean="0"/>
              <a:t> and breastplates with inlays of gold and silver.</a:t>
            </a:r>
          </a:p>
          <a:p>
            <a:pPr marL="0" indent="0">
              <a:buNone/>
            </a:pPr>
            <a:r>
              <a:rPr lang="en-US" dirty="0" smtClean="0"/>
              <a:t>They usurped otherwise undisputed land, claiming to be retainers of the original holders. They exchanged pledges with like-minded fellows and formed gangs, promising to assist each other when necessary.”</a:t>
            </a:r>
            <a:endParaRPr lang="en-US" dirty="0"/>
          </a:p>
        </p:txBody>
      </p:sp>
      <p:sp>
        <p:nvSpPr>
          <p:cNvPr id="5" name="TextBox 4"/>
          <p:cNvSpPr txBox="1"/>
          <p:nvPr/>
        </p:nvSpPr>
        <p:spPr>
          <a:xfrm>
            <a:off x="4552250" y="1556792"/>
            <a:ext cx="4124206" cy="4608512"/>
          </a:xfrm>
          <a:prstGeom prst="rect">
            <a:avLst/>
          </a:prstGeom>
          <a:noFill/>
        </p:spPr>
        <p:txBody>
          <a:bodyPr vert="eaVert" wrap="square" rtlCol="0">
            <a:spAutoFit/>
          </a:bodyPr>
          <a:lstStyle/>
          <a:p>
            <a:r>
              <a:rPr lang="ja-JP" altLang="en-US" sz="3200" smtClean="0">
                <a:latin typeface="真宗原典明朝" pitchFamily="1" charset="-128"/>
                <a:ea typeface="真宗原典明朝" pitchFamily="1" charset="-128"/>
              </a:rPr>
              <a:t>吉キ馬ニ乗リ列り。五十騎百騎打ツヾキ。引馬。唐櫃。弓箭。兵具ノ類ヒ金銀ヲチリバメ。鎧腹巻テリカガヤク計リ也。論所ニ非ザレトモ本人ノ方人ト称シテ所々ヲ押領シ。党ヲ結ビ契約ヲ成シ。</a:t>
            </a:r>
            <a:endParaRPr lang="en-US" altLang="ja-JP" sz="3200" dirty="0" smtClean="0">
              <a:latin typeface="真宗原典明朝" pitchFamily="1" charset="-128"/>
              <a:ea typeface="真宗原典明朝" pitchFamily="1"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Section: New </a:t>
            </a:r>
            <a:r>
              <a:rPr lang="en-US" dirty="0" err="1" smtClean="0"/>
              <a:t>Akutō</a:t>
            </a:r>
            <a:r>
              <a:rPr lang="en-US" dirty="0" smtClean="0"/>
              <a:t>?</a:t>
            </a:r>
            <a:br>
              <a:rPr lang="en-US" dirty="0" smtClean="0"/>
            </a:br>
            <a:r>
              <a:rPr lang="ja-JP" altLang="en-US" smtClean="0"/>
              <a:t>第三節：新しい悪党？</a:t>
            </a:r>
            <a:r>
              <a:rPr lang="en-US" dirty="0" smtClean="0"/>
              <a:t> </a:t>
            </a:r>
            <a:endParaRPr lang="en-US" dirty="0"/>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r>
              <a:rPr lang="en-US" dirty="0" smtClean="0"/>
              <a:t>The </a:t>
            </a:r>
            <a:r>
              <a:rPr lang="en-US" dirty="0" err="1" smtClean="0"/>
              <a:t>Akutō</a:t>
            </a:r>
            <a:r>
              <a:rPr lang="en-US" dirty="0" smtClean="0"/>
              <a:t> in the third section are well equipped and well organized.</a:t>
            </a:r>
          </a:p>
          <a:p>
            <a:r>
              <a:rPr lang="en-US" dirty="0" smtClean="0"/>
              <a:t>The </a:t>
            </a:r>
            <a:r>
              <a:rPr lang="en-US" dirty="0" err="1" smtClean="0"/>
              <a:t>Akutō</a:t>
            </a:r>
            <a:r>
              <a:rPr lang="en-US" dirty="0" smtClean="0"/>
              <a:t> describe in the third section are not the same group described in the first.</a:t>
            </a:r>
          </a:p>
          <a:p>
            <a:r>
              <a:rPr lang="en-US" dirty="0" smtClean="0"/>
              <a:t>More than anything, the </a:t>
            </a:r>
            <a:r>
              <a:rPr lang="en-US" dirty="0" err="1" smtClean="0"/>
              <a:t>Akutō</a:t>
            </a:r>
            <a:r>
              <a:rPr lang="en-US" dirty="0" smtClean="0"/>
              <a:t> in the third section resemble warriors.</a:t>
            </a:r>
            <a:endParaRPr lang="en-US" dirty="0"/>
          </a:p>
        </p:txBody>
      </p:sp>
      <p:sp>
        <p:nvSpPr>
          <p:cNvPr id="4" name="Content Placeholder 2"/>
          <p:cNvSpPr txBox="1">
            <a:spLocks/>
          </p:cNvSpPr>
          <p:nvPr/>
        </p:nvSpPr>
        <p:spPr>
          <a:xfrm>
            <a:off x="4716016" y="1700808"/>
            <a:ext cx="41148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第三節の悪党は</a:t>
            </a:r>
            <a:r>
              <a:rPr lang="ja-JP" altLang="en-US" sz="3200" smtClean="0"/>
              <a:t>武器が立派になって、組織された。</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第三節の悪党と第一節の悪党は同じグループではない。</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第三節の悪党は単なる武士にみえる。</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The </a:t>
            </a:r>
            <a:r>
              <a:rPr lang="en-US" altLang="ja-JP" dirty="0" err="1" smtClean="0"/>
              <a:t>Enin</a:t>
            </a:r>
            <a:r>
              <a:rPr lang="en-US" altLang="ja-JP" dirty="0" smtClean="0"/>
              <a:t> 3 (1295) </a:t>
            </a:r>
            <a:r>
              <a:rPr lang="en-US" dirty="0" err="1" smtClean="0"/>
              <a:t>Ōbe</a:t>
            </a:r>
            <a:r>
              <a:rPr lang="en-US" altLang="ja-JP" dirty="0" smtClean="0"/>
              <a:t> </a:t>
            </a:r>
            <a:r>
              <a:rPr lang="en-US" dirty="0" err="1" smtClean="0"/>
              <a:t>Akutō</a:t>
            </a:r>
            <a:r>
              <a:rPr lang="en-US" dirty="0" smtClean="0"/>
              <a:t> Case</a:t>
            </a:r>
            <a:br>
              <a:rPr lang="en-US" dirty="0" smtClean="0"/>
            </a:br>
            <a:r>
              <a:rPr lang="ja-JP" altLang="en-US" smtClean="0"/>
              <a:t>大部庄における永仁三年訴訟</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pPr>
              <a:buNone/>
            </a:pPr>
            <a:r>
              <a:rPr lang="en-US" dirty="0" smtClean="0"/>
              <a:t>Background:</a:t>
            </a:r>
          </a:p>
          <a:p>
            <a:r>
              <a:rPr lang="en-US" dirty="0" smtClean="0"/>
              <a:t>Several </a:t>
            </a:r>
            <a:r>
              <a:rPr lang="en-US" dirty="0" err="1" smtClean="0"/>
              <a:t>zasshō</a:t>
            </a:r>
            <a:r>
              <a:rPr lang="en-US" dirty="0" smtClean="0"/>
              <a:t> at </a:t>
            </a:r>
            <a:r>
              <a:rPr lang="en-US" dirty="0" err="1" smtClean="0"/>
              <a:t>Ōbe</a:t>
            </a:r>
            <a:r>
              <a:rPr lang="en-US" dirty="0" smtClean="0"/>
              <a:t> fired in quick succession for violence and lawlessness.</a:t>
            </a:r>
          </a:p>
          <a:p>
            <a:r>
              <a:rPr lang="en-US" dirty="0" smtClean="0"/>
              <a:t>In 1294, they appoint Tarumi </a:t>
            </a:r>
            <a:r>
              <a:rPr lang="en-US" dirty="0" err="1" smtClean="0"/>
              <a:t>Shigemasa</a:t>
            </a:r>
            <a:r>
              <a:rPr lang="en-US" dirty="0" smtClean="0"/>
              <a:t> as </a:t>
            </a:r>
            <a:r>
              <a:rPr lang="en-US" dirty="0" err="1" smtClean="0"/>
              <a:t>zasshō</a:t>
            </a:r>
            <a:r>
              <a:rPr lang="en-US" dirty="0" smtClean="0"/>
              <a:t>. </a:t>
            </a:r>
          </a:p>
          <a:p>
            <a:r>
              <a:rPr lang="en-US" dirty="0" err="1" smtClean="0"/>
              <a:t>Shigemasa</a:t>
            </a:r>
            <a:r>
              <a:rPr lang="en-US" dirty="0" smtClean="0"/>
              <a:t> is fired for not forwarding taxes. </a:t>
            </a:r>
          </a:p>
          <a:p>
            <a:pPr>
              <a:buNone/>
            </a:pPr>
            <a:endParaRPr lang="en-US" dirty="0"/>
          </a:p>
        </p:txBody>
      </p:sp>
      <p:sp>
        <p:nvSpPr>
          <p:cNvPr id="4" name="Content Placeholder 2"/>
          <p:cNvSpPr txBox="1">
            <a:spLocks/>
          </p:cNvSpPr>
          <p:nvPr/>
        </p:nvSpPr>
        <p:spPr>
          <a:xfrm>
            <a:off x="4716016" y="1772816"/>
            <a:ext cx="41148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訴訟の前：</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ja-JP" altLang="en-US" sz="3200" smtClean="0"/>
              <a:t>東大寺は非法・暴力のために数人の雑掌を連続して解任した。</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永仁二年垂水繫昌を雑掌に任じた。</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ja-JP" altLang="en-US" sz="3200" smtClean="0"/>
              <a:t>繫昌は年貢を進まないので、解任される。</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The </a:t>
            </a:r>
            <a:r>
              <a:rPr lang="en-US" altLang="ja-JP" dirty="0" err="1" smtClean="0"/>
              <a:t>Enin</a:t>
            </a:r>
            <a:r>
              <a:rPr lang="en-US" altLang="ja-JP" dirty="0" smtClean="0"/>
              <a:t> 3 (1295) </a:t>
            </a:r>
            <a:r>
              <a:rPr lang="en-US" dirty="0" err="1" smtClean="0"/>
              <a:t>Ōbe</a:t>
            </a:r>
            <a:r>
              <a:rPr lang="en-US" altLang="ja-JP" dirty="0" smtClean="0"/>
              <a:t> </a:t>
            </a:r>
            <a:r>
              <a:rPr lang="en-US" dirty="0" err="1" smtClean="0"/>
              <a:t>Akutō</a:t>
            </a:r>
            <a:r>
              <a:rPr lang="en-US" dirty="0" smtClean="0"/>
              <a:t> Case</a:t>
            </a:r>
            <a:br>
              <a:rPr lang="en-US" dirty="0" smtClean="0"/>
            </a:br>
            <a:r>
              <a:rPr lang="ja-JP" altLang="en-US" smtClean="0"/>
              <a:t>大部庄における永仁三年訴訟</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ja-JP" altLang="en-US" smtClean="0"/>
              <a:t>大部荘百姓等申状：</a:t>
            </a:r>
            <a:endParaRPr lang="en-US" altLang="ja-JP" dirty="0" smtClean="0"/>
          </a:p>
          <a:p>
            <a:pPr marL="0" indent="0">
              <a:buNone/>
            </a:pPr>
            <a:r>
              <a:rPr lang="ja-JP" altLang="en-US" smtClean="0">
                <a:latin typeface="真宗原典明朝" pitchFamily="1" charset="-128"/>
                <a:ea typeface="真宗原典明朝" pitchFamily="1" charset="-128"/>
              </a:rPr>
              <a:t>為志深保雑掌繁昌、率数多悪党、帯弓箭兵杖、当庄百姓家内資財米穀牛馬、振数依被奪取、</a:t>
            </a:r>
            <a:endParaRPr lang="en-US" altLang="ja-JP" dirty="0" smtClean="0">
              <a:latin typeface="真宗原典明朝" pitchFamily="1" charset="-128"/>
              <a:ea typeface="真宗原典明朝" pitchFamily="1" charset="-128"/>
            </a:endParaRPr>
          </a:p>
          <a:p>
            <a:pPr marL="0" indent="0">
              <a:buNone/>
            </a:pPr>
            <a:r>
              <a:rPr lang="ja-JP" altLang="en-US" smtClean="0">
                <a:latin typeface="真宗原典明朝" pitchFamily="1" charset="-128"/>
                <a:ea typeface="真宗原典明朝" pitchFamily="1" charset="-128"/>
              </a:rPr>
              <a:t>＜中略＞</a:t>
            </a:r>
            <a:endParaRPr lang="en-US" altLang="ja-JP" dirty="0" smtClean="0">
              <a:latin typeface="真宗原典明朝" pitchFamily="1" charset="-128"/>
              <a:ea typeface="真宗原典明朝" pitchFamily="1" charset="-128"/>
            </a:endParaRPr>
          </a:p>
          <a:p>
            <a:pPr marL="0" indent="0">
              <a:buNone/>
            </a:pPr>
            <a:r>
              <a:rPr lang="ja-JP" altLang="en-US" smtClean="0">
                <a:latin typeface="真宗原典明朝" pitchFamily="1" charset="-128"/>
                <a:ea typeface="真宗原典明朝" pitchFamily="1" charset="-128"/>
              </a:rPr>
              <a:t>無是非追捕庄家、米穀資財払底、牛馬振数奪取之、搦取百姓等妻子、擬令責殺、押取銭貨之間、凡百姓之侘傺、言語道断之悪行也</a:t>
            </a:r>
            <a:endParaRPr lang="en-US" altLang="ja-JP" dirty="0" smtClean="0">
              <a:latin typeface="真宗原典明朝" pitchFamily="1" charset="-128"/>
              <a:ea typeface="真宗原典明朝" pitchFamily="1" charset="-128"/>
            </a:endParaRPr>
          </a:p>
          <a:p>
            <a:pPr marL="0" indent="0">
              <a:buNone/>
            </a:pPr>
            <a:r>
              <a:rPr lang="en-US" altLang="ja-JP" dirty="0" smtClean="0">
                <a:ea typeface="真宗原典明朝" pitchFamily="1" charset="-128"/>
              </a:rPr>
              <a:t>From the </a:t>
            </a:r>
            <a:r>
              <a:rPr lang="en-US" altLang="ja-JP" dirty="0" err="1" smtClean="0">
                <a:ea typeface="真宗原典明朝" pitchFamily="1" charset="-128"/>
              </a:rPr>
              <a:t>Hyakush</a:t>
            </a:r>
            <a:r>
              <a:rPr lang="en-US" dirty="0" err="1" smtClean="0"/>
              <a:t>ō</a:t>
            </a:r>
            <a:r>
              <a:rPr lang="en-US" altLang="ja-JP" dirty="0" smtClean="0">
                <a:ea typeface="真宗原典明朝" pitchFamily="1" charset="-128"/>
              </a:rPr>
              <a:t> </a:t>
            </a:r>
            <a:r>
              <a:rPr lang="en-US" altLang="ja-JP" dirty="0" err="1" smtClean="0">
                <a:ea typeface="真宗原典明朝" pitchFamily="1" charset="-128"/>
              </a:rPr>
              <a:t>Pettition</a:t>
            </a:r>
            <a:r>
              <a:rPr lang="en-US" altLang="ja-JP" dirty="0" smtClean="0">
                <a:ea typeface="真宗原典明朝" pitchFamily="1" charset="-128"/>
              </a:rPr>
              <a:t>:</a:t>
            </a:r>
          </a:p>
          <a:p>
            <a:pPr marL="0" indent="0">
              <a:buNone/>
            </a:pPr>
            <a:r>
              <a:rPr lang="en-US" altLang="ja-JP" dirty="0" smtClean="0">
                <a:ea typeface="真宗原典明朝" pitchFamily="1" charset="-128"/>
              </a:rPr>
              <a:t>“The </a:t>
            </a:r>
            <a:r>
              <a:rPr lang="en-US" altLang="ja-JP" dirty="0" err="1" smtClean="0">
                <a:ea typeface="真宗原典明朝" pitchFamily="1" charset="-128"/>
              </a:rPr>
              <a:t>Shijimi</a:t>
            </a:r>
            <a:r>
              <a:rPr lang="en-US" altLang="ja-JP" dirty="0" smtClean="0">
                <a:ea typeface="真宗原典明朝" pitchFamily="1" charset="-128"/>
              </a:rPr>
              <a:t>-ho </a:t>
            </a:r>
            <a:r>
              <a:rPr lang="en-US" altLang="ja-JP" dirty="0" err="1" smtClean="0">
                <a:ea typeface="真宗原典明朝" pitchFamily="1" charset="-128"/>
              </a:rPr>
              <a:t>zasshō</a:t>
            </a:r>
            <a:r>
              <a:rPr lang="en-US" altLang="ja-JP" dirty="0" smtClean="0">
                <a:ea typeface="真宗原典明朝" pitchFamily="1" charset="-128"/>
              </a:rPr>
              <a:t> </a:t>
            </a:r>
            <a:r>
              <a:rPr lang="en-US" altLang="ja-JP" dirty="0" err="1" smtClean="0">
                <a:ea typeface="真宗原典明朝" pitchFamily="1" charset="-128"/>
              </a:rPr>
              <a:t>Shigemasa</a:t>
            </a:r>
            <a:r>
              <a:rPr lang="en-US" altLang="ja-JP" dirty="0" smtClean="0">
                <a:ea typeface="真宗原典明朝" pitchFamily="1" charset="-128"/>
              </a:rPr>
              <a:t> has raised numerous </a:t>
            </a:r>
            <a:r>
              <a:rPr lang="en-US" altLang="ja-JP" dirty="0" err="1" smtClean="0">
                <a:ea typeface="真宗原典明朝" pitchFamily="1" charset="-128"/>
              </a:rPr>
              <a:t>akut</a:t>
            </a:r>
            <a:r>
              <a:rPr lang="en-US" dirty="0" err="1" smtClean="0"/>
              <a:t>ō</a:t>
            </a:r>
            <a:r>
              <a:rPr lang="en-US" altLang="ja-JP" dirty="0" smtClean="0">
                <a:ea typeface="真宗原典明朝" pitchFamily="1" charset="-128"/>
              </a:rPr>
              <a:t>, taken up arms, divided up the this estate’s resident’s wealth, rice, grains, horses, and oxen, divided them up, and stolen them.”</a:t>
            </a:r>
          </a:p>
          <a:p>
            <a:pPr marL="0" indent="0">
              <a:buNone/>
            </a:pPr>
            <a:r>
              <a:rPr lang="en-US" altLang="ja-JP" dirty="0" smtClean="0">
                <a:ea typeface="真宗原典明朝" pitchFamily="1" charset="-128"/>
              </a:rPr>
              <a:t>“[</a:t>
            </a:r>
            <a:r>
              <a:rPr lang="en-US" altLang="ja-JP" dirty="0" err="1" smtClean="0">
                <a:ea typeface="真宗原典明朝" pitchFamily="1" charset="-128"/>
              </a:rPr>
              <a:t>Shigemasa</a:t>
            </a:r>
            <a:r>
              <a:rPr lang="en-US" altLang="ja-JP" dirty="0" smtClean="0">
                <a:ea typeface="真宗原典明朝" pitchFamily="1" charset="-128"/>
              </a:rPr>
              <a:t> and his men] mercilessly robbed the houses of the estate’s managers, and now rice, grains, and wealth are lacking. Horses and cattle he divided up and stole, and he kidnapped the wives and children of the </a:t>
            </a:r>
            <a:r>
              <a:rPr lang="en-US" altLang="ja-JP" dirty="0" err="1" smtClean="0">
                <a:ea typeface="真宗原典明朝" pitchFamily="1" charset="-128"/>
              </a:rPr>
              <a:t>Hyakush</a:t>
            </a:r>
            <a:r>
              <a:rPr lang="en-US" dirty="0" err="1" smtClean="0"/>
              <a:t>ō</a:t>
            </a:r>
            <a:r>
              <a:rPr lang="en-US" dirty="0" smtClean="0"/>
              <a:t>, threatening to kill them horribly.  He has also stolen coins. It is truly an evil act beyond words.</a:t>
            </a:r>
            <a:endParaRPr lang="en-US" altLang="ja-JP" dirty="0" smtClean="0">
              <a:ea typeface="真宗原典明朝" pitchFamily="1" charset="-128"/>
            </a:endParaRPr>
          </a:p>
          <a:p>
            <a:pPr marL="0" indent="0">
              <a:buNone/>
            </a:pPr>
            <a:endParaRPr lang="en-US" altLang="ja-JP" dirty="0" smtClean="0">
              <a:ea typeface="真宗原典明朝" pitchFamily="1" charset="-128"/>
            </a:endParaRPr>
          </a:p>
          <a:p>
            <a:pPr marL="0" indent="0">
              <a:buNone/>
            </a:pPr>
            <a:endParaRPr lang="en-US" altLang="ja-JP" dirty="0" smtClean="0">
              <a:ea typeface="真宗原典明朝" pitchFamily="1"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The </a:t>
            </a:r>
            <a:r>
              <a:rPr lang="en-US" altLang="ja-JP" dirty="0" err="1" smtClean="0"/>
              <a:t>Enin</a:t>
            </a:r>
            <a:r>
              <a:rPr lang="en-US" altLang="ja-JP" dirty="0" smtClean="0"/>
              <a:t> 3 (1295) </a:t>
            </a:r>
            <a:r>
              <a:rPr lang="en-US" dirty="0" err="1" smtClean="0"/>
              <a:t>Ōbe</a:t>
            </a:r>
            <a:r>
              <a:rPr lang="en-US" altLang="ja-JP" dirty="0" smtClean="0"/>
              <a:t> </a:t>
            </a:r>
            <a:r>
              <a:rPr lang="en-US" dirty="0" err="1" smtClean="0"/>
              <a:t>Akutō</a:t>
            </a:r>
            <a:r>
              <a:rPr lang="en-US" dirty="0" smtClean="0"/>
              <a:t> Case</a:t>
            </a:r>
            <a:br>
              <a:rPr lang="en-US" dirty="0" smtClean="0"/>
            </a:br>
            <a:r>
              <a:rPr lang="ja-JP" altLang="en-US" smtClean="0"/>
              <a:t>大部庄における永仁三年訴訟</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Worse still, </a:t>
            </a:r>
            <a:r>
              <a:rPr lang="en-US" dirty="0" err="1" smtClean="0"/>
              <a:t>Tōdaiji</a:t>
            </a:r>
            <a:r>
              <a:rPr lang="en-US" dirty="0" smtClean="0"/>
              <a:t> sent shrine workers to transmit orders to the estate. These men demanded the </a:t>
            </a:r>
            <a:r>
              <a:rPr lang="en-US" dirty="0" err="1" smtClean="0"/>
              <a:t>Hyakushō</a:t>
            </a:r>
            <a:r>
              <a:rPr lang="en-US" dirty="0" smtClean="0"/>
              <a:t> pay for their food, horses, and travel.</a:t>
            </a:r>
          </a:p>
          <a:p>
            <a:r>
              <a:rPr lang="en-US" dirty="0" err="1" smtClean="0"/>
              <a:t>Hyakushō</a:t>
            </a:r>
            <a:r>
              <a:rPr lang="en-US" dirty="0" smtClean="0"/>
              <a:t> send a complaint</a:t>
            </a:r>
            <a:r>
              <a:rPr lang="ja-JP" altLang="en-US" smtClean="0"/>
              <a:t> </a:t>
            </a:r>
            <a:r>
              <a:rPr lang="en-US" altLang="ja-JP" dirty="0" smtClean="0"/>
              <a:t>about the </a:t>
            </a:r>
            <a:r>
              <a:rPr lang="en-US" altLang="ja-JP" dirty="0" err="1" smtClean="0"/>
              <a:t>akut</a:t>
            </a:r>
            <a:r>
              <a:rPr lang="en-US" dirty="0" err="1" smtClean="0"/>
              <a:t>ō</a:t>
            </a:r>
            <a:r>
              <a:rPr lang="en-US" dirty="0" smtClean="0"/>
              <a:t> and the shrine workers to </a:t>
            </a:r>
            <a:r>
              <a:rPr lang="en-US" dirty="0" err="1" smtClean="0"/>
              <a:t>Tōdaiji</a:t>
            </a:r>
            <a:r>
              <a:rPr lang="en-US" dirty="0" smtClean="0"/>
              <a:t>, </a:t>
            </a:r>
            <a:r>
              <a:rPr lang="en-US" dirty="0" err="1" smtClean="0"/>
              <a:t>Tōdaiji</a:t>
            </a:r>
            <a:r>
              <a:rPr lang="en-US" dirty="0" smtClean="0"/>
              <a:t>  edits out the part about the shrine workers and forwards this to the </a:t>
            </a:r>
            <a:r>
              <a:rPr lang="en-US" dirty="0" err="1" smtClean="0"/>
              <a:t>Bakufu</a:t>
            </a:r>
            <a:r>
              <a:rPr lang="en-US" dirty="0" smtClean="0"/>
              <a:t> together with a letter from the deans.</a:t>
            </a:r>
            <a:endParaRPr lang="en-US" dirty="0"/>
          </a:p>
        </p:txBody>
      </p:sp>
      <p:sp>
        <p:nvSpPr>
          <p:cNvPr id="4" name="Content Placeholder 2"/>
          <p:cNvSpPr txBox="1">
            <a:spLocks/>
          </p:cNvSpPr>
          <p:nvPr/>
        </p:nvSpPr>
        <p:spPr>
          <a:xfrm>
            <a:off x="4716016" y="1772816"/>
            <a:ext cx="4114800" cy="4525963"/>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東大寺は大部へ命令を伝達するために神人を下向させた。その神人は百姓が食糧・馬などのためのお金払うように要求した。</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ja-JP" altLang="en-US" sz="3200" smtClean="0"/>
              <a:t>百姓等は東大寺に悪党と下向神人に関するクレームを送った。東大寺は神人の部分を除き、三綱の申状とともに幕府へ転送した。</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The </a:t>
            </a:r>
            <a:r>
              <a:rPr lang="en-US" altLang="ja-JP" dirty="0" err="1" smtClean="0"/>
              <a:t>Enin</a:t>
            </a:r>
            <a:r>
              <a:rPr lang="en-US" altLang="ja-JP" dirty="0" smtClean="0"/>
              <a:t> 3 (1295) Case Evidence</a:t>
            </a:r>
            <a:r>
              <a:rPr lang="en-US" dirty="0" smtClean="0"/>
              <a:t/>
            </a:r>
            <a:br>
              <a:rPr lang="en-US" dirty="0" smtClean="0"/>
            </a:br>
            <a:r>
              <a:rPr lang="ja-JP" altLang="en-US" smtClean="0"/>
              <a:t>永仁三年訴訟の証拠</a:t>
            </a:r>
            <a:endParaRPr lang="en-US" dirty="0"/>
          </a:p>
        </p:txBody>
      </p:sp>
      <p:sp>
        <p:nvSpPr>
          <p:cNvPr id="3" name="Content Placeholder 2"/>
          <p:cNvSpPr>
            <a:spLocks noGrp="1"/>
          </p:cNvSpPr>
          <p:nvPr>
            <p:ph idx="1"/>
          </p:nvPr>
        </p:nvSpPr>
        <p:spPr>
          <a:xfrm>
            <a:off x="457200" y="1600200"/>
            <a:ext cx="4114800" cy="4525963"/>
          </a:xfrm>
        </p:spPr>
        <p:txBody>
          <a:bodyPr>
            <a:normAutofit fontScale="70000" lnSpcReduction="20000"/>
          </a:bodyPr>
          <a:lstStyle/>
          <a:p>
            <a:r>
              <a:rPr lang="en-US" dirty="0" smtClean="0"/>
              <a:t>Initially, the only evidence presented in this case was the </a:t>
            </a:r>
            <a:r>
              <a:rPr lang="en-US" dirty="0" err="1" smtClean="0"/>
              <a:t>Hyakushō</a:t>
            </a:r>
            <a:r>
              <a:rPr lang="en-US" dirty="0" smtClean="0"/>
              <a:t> letter.</a:t>
            </a:r>
          </a:p>
          <a:p>
            <a:r>
              <a:rPr lang="en-US" dirty="0" smtClean="0"/>
              <a:t>There are two copies of the </a:t>
            </a:r>
            <a:r>
              <a:rPr lang="en-US" dirty="0" err="1" smtClean="0"/>
              <a:t>Hyakushō</a:t>
            </a:r>
            <a:r>
              <a:rPr lang="en-US" dirty="0" smtClean="0"/>
              <a:t>  letter, in two different collections. One is in </a:t>
            </a:r>
            <a:r>
              <a:rPr lang="en-US" i="1" dirty="0" err="1" smtClean="0"/>
              <a:t>Todaiji</a:t>
            </a:r>
            <a:r>
              <a:rPr lang="en-US" i="1" dirty="0" smtClean="0"/>
              <a:t> </a:t>
            </a:r>
            <a:r>
              <a:rPr lang="en-US" i="1" dirty="0" err="1" smtClean="0"/>
              <a:t>Monjo</a:t>
            </a:r>
            <a:r>
              <a:rPr lang="ja-JP" altLang="en-US" i="1" smtClean="0"/>
              <a:t> </a:t>
            </a:r>
            <a:r>
              <a:rPr lang="en-US" altLang="ja-JP" dirty="0" smtClean="0"/>
              <a:t>(KI 18733)</a:t>
            </a:r>
            <a:r>
              <a:rPr lang="en-US" dirty="0" smtClean="0"/>
              <a:t>, and the other is privately held by the </a:t>
            </a:r>
            <a:r>
              <a:rPr lang="en-US" dirty="0" err="1" smtClean="0"/>
              <a:t>Tsutsui</a:t>
            </a:r>
            <a:r>
              <a:rPr lang="en-US" dirty="0" smtClean="0"/>
              <a:t> family (KI 18734). </a:t>
            </a:r>
          </a:p>
          <a:p>
            <a:r>
              <a:rPr lang="en-US" dirty="0" smtClean="0"/>
              <a:t>The </a:t>
            </a:r>
            <a:r>
              <a:rPr lang="en-US" dirty="0" err="1" smtClean="0"/>
              <a:t>Tsutsui</a:t>
            </a:r>
            <a:r>
              <a:rPr lang="en-US" dirty="0" smtClean="0"/>
              <a:t> letter is longer, as it has the complaints about the shrine workers. The </a:t>
            </a:r>
            <a:r>
              <a:rPr lang="en-US" i="1" dirty="0" err="1" smtClean="0"/>
              <a:t>Todaiji</a:t>
            </a:r>
            <a:r>
              <a:rPr lang="en-US" i="1" dirty="0" smtClean="0"/>
              <a:t> </a:t>
            </a:r>
            <a:r>
              <a:rPr lang="en-US" i="1" dirty="0" err="1" smtClean="0"/>
              <a:t>Monjo</a:t>
            </a:r>
            <a:r>
              <a:rPr lang="en-US" i="1" dirty="0" smtClean="0"/>
              <a:t> </a:t>
            </a:r>
            <a:r>
              <a:rPr lang="en-US" dirty="0" smtClean="0"/>
              <a:t>letter (submitted to the </a:t>
            </a:r>
            <a:r>
              <a:rPr lang="en-US" dirty="0" err="1" smtClean="0"/>
              <a:t>Bakufu</a:t>
            </a:r>
            <a:r>
              <a:rPr lang="en-US" dirty="0" smtClean="0"/>
              <a:t>) does not include this section. </a:t>
            </a:r>
          </a:p>
          <a:p>
            <a:endParaRPr lang="en-US" dirty="0" smtClean="0"/>
          </a:p>
          <a:p>
            <a:endParaRPr lang="en-US" dirty="0"/>
          </a:p>
        </p:txBody>
      </p:sp>
      <p:sp>
        <p:nvSpPr>
          <p:cNvPr id="4" name="Content Placeholder 2"/>
          <p:cNvSpPr txBox="1">
            <a:spLocks/>
          </p:cNvSpPr>
          <p:nvPr/>
        </p:nvSpPr>
        <p:spPr>
          <a:xfrm>
            <a:off x="4716016" y="1772816"/>
            <a:ext cx="4114800" cy="4525963"/>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東大寺が進まれた証拠は百姓申状しかない。</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ja-JP" altLang="en-US" sz="3200" smtClean="0"/>
              <a:t>しかし、この申状は実は二通あり、別の出典にある。東大寺文書（鎌倉遺文１８７３３）と筒井家所蔵文書　（鎌倉遺文１８７３４）</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筒井家の申状は幕府に転送された東大寺文書の申状と比べると、著しく長い。なぜかというと、東大寺文書の場合に下向された神人の部分が消失された。</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The </a:t>
            </a:r>
            <a:r>
              <a:rPr lang="en-US" altLang="ja-JP" dirty="0" err="1" smtClean="0"/>
              <a:t>Enin</a:t>
            </a:r>
            <a:r>
              <a:rPr lang="en-US" altLang="ja-JP" dirty="0" smtClean="0"/>
              <a:t> 3 (1295) Case Evidence</a:t>
            </a:r>
            <a:r>
              <a:rPr lang="en-US" dirty="0" smtClean="0"/>
              <a:t/>
            </a:r>
            <a:br>
              <a:rPr lang="en-US" dirty="0" smtClean="0"/>
            </a:br>
            <a:r>
              <a:rPr lang="ja-JP" altLang="en-US" smtClean="0"/>
              <a:t>永仁三年訴訟の証拠</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dirty="0" err="1" smtClean="0"/>
              <a:t>Hyakushō</a:t>
            </a:r>
            <a:r>
              <a:rPr lang="en-US" dirty="0" smtClean="0"/>
              <a:t> documents cannot be read as a simple extension of the will of the proprietor.</a:t>
            </a:r>
          </a:p>
          <a:p>
            <a:r>
              <a:rPr lang="en-US" dirty="0" smtClean="0"/>
              <a:t>The </a:t>
            </a:r>
            <a:r>
              <a:rPr lang="en-US" dirty="0" err="1" smtClean="0"/>
              <a:t>Hyakushō</a:t>
            </a:r>
            <a:r>
              <a:rPr lang="en-US" dirty="0" smtClean="0"/>
              <a:t> are active participants in the legal system.</a:t>
            </a:r>
            <a:endParaRPr lang="en-US" dirty="0"/>
          </a:p>
        </p:txBody>
      </p:sp>
      <p:sp>
        <p:nvSpPr>
          <p:cNvPr id="4" name="Content Placeholder 2"/>
          <p:cNvSpPr txBox="1">
            <a:spLocks/>
          </p:cNvSpPr>
          <p:nvPr/>
        </p:nvSpPr>
        <p:spPr>
          <a:xfrm>
            <a:off x="4716016" y="1700808"/>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百姓の文書は領家の意見を伝うだけではない。</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百姓等は積極的に</a:t>
            </a:r>
            <a:r>
              <a:rPr lang="ja-JP" altLang="en-US" sz="3200" smtClean="0"/>
              <a:t>法的システムに関わった。</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wrote the </a:t>
            </a:r>
            <a:r>
              <a:rPr lang="en-US" dirty="0" err="1" smtClean="0"/>
              <a:t>Hyakushō</a:t>
            </a:r>
            <a:r>
              <a:rPr lang="en-US" dirty="0" smtClean="0"/>
              <a:t> letter?</a:t>
            </a:r>
            <a:br>
              <a:rPr lang="en-US" dirty="0" smtClean="0"/>
            </a:br>
            <a:r>
              <a:rPr lang="ja-JP" altLang="en-US" smtClean="0"/>
              <a:t>百姓申状の作成者はだれ？</a:t>
            </a:r>
            <a:r>
              <a:rPr lang="en-US" dirty="0" smtClean="0"/>
              <a:t> </a:t>
            </a:r>
            <a:endParaRPr lang="en-US" dirty="0"/>
          </a:p>
        </p:txBody>
      </p:sp>
      <p:sp>
        <p:nvSpPr>
          <p:cNvPr id="3" name="Content Placeholder 2"/>
          <p:cNvSpPr>
            <a:spLocks noGrp="1"/>
          </p:cNvSpPr>
          <p:nvPr>
            <p:ph idx="1"/>
          </p:nvPr>
        </p:nvSpPr>
        <p:spPr>
          <a:xfrm>
            <a:off x="4572000" y="1628800"/>
            <a:ext cx="4114800" cy="4525963"/>
          </a:xfrm>
        </p:spPr>
        <p:txBody>
          <a:bodyPr>
            <a:normAutofit/>
          </a:bodyPr>
          <a:lstStyle/>
          <a:p>
            <a:r>
              <a:rPr lang="ja-JP" altLang="en-US" smtClean="0"/>
              <a:t>「大部庄百姓等</a:t>
            </a:r>
            <a:r>
              <a:rPr lang="en-US" dirty="0" smtClean="0"/>
              <a:t> </a:t>
            </a:r>
            <a:r>
              <a:rPr lang="ja-JP" altLang="en-US" smtClean="0"/>
              <a:t>」と署名された。</a:t>
            </a:r>
            <a:endParaRPr lang="en-US" dirty="0" smtClean="0"/>
          </a:p>
          <a:p>
            <a:r>
              <a:rPr lang="ja-JP" altLang="en-US" smtClean="0"/>
              <a:t>百姓集会</a:t>
            </a:r>
            <a:endParaRPr lang="en-US" dirty="0" smtClean="0"/>
          </a:p>
          <a:p>
            <a:r>
              <a:rPr lang="ja-JP" altLang="en-US" smtClean="0"/>
              <a:t>百姓沙汰人</a:t>
            </a:r>
            <a:endParaRPr lang="en-US" altLang="ja-JP" dirty="0" smtClean="0"/>
          </a:p>
          <a:p>
            <a:r>
              <a:rPr lang="ja-JP" altLang="en-US" smtClean="0"/>
              <a:t>百姓は普通の農民ではなく、農民の上流である。</a:t>
            </a:r>
            <a:endParaRPr lang="en-US" dirty="0" smtClean="0"/>
          </a:p>
        </p:txBody>
      </p:sp>
      <p:sp>
        <p:nvSpPr>
          <p:cNvPr id="4" name="Content Placeholder 2"/>
          <p:cNvSpPr txBox="1">
            <a:spLocks/>
          </p:cNvSpPr>
          <p:nvPr/>
        </p:nvSpPr>
        <p:spPr>
          <a:xfrm>
            <a:off x="609600" y="1752600"/>
            <a:ext cx="4114800"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Signed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Ōbe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no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Shō</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Hyakushōra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There is a suggestion that the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Hyakushō</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meet as a council.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Hyakushō</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Satanin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Hyakushō</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≠Peasant.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Hyakushō</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the upper echelon of cultivators.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The Author’s Education</a:t>
            </a:r>
            <a:br>
              <a:rPr lang="en-US" altLang="ja-JP" dirty="0" smtClean="0"/>
            </a:br>
            <a:r>
              <a:rPr lang="ja-JP" altLang="en-US" smtClean="0"/>
              <a:t>作成者の教育</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altLang="ja-JP" dirty="0" smtClean="0"/>
              <a:t>Legal know how.</a:t>
            </a:r>
          </a:p>
          <a:p>
            <a:r>
              <a:rPr lang="en-US" dirty="0" smtClean="0"/>
              <a:t>Religious training</a:t>
            </a:r>
          </a:p>
          <a:p>
            <a:pPr lvl="1"/>
            <a:r>
              <a:rPr lang="en-US" dirty="0" smtClean="0"/>
              <a:t>“The noble temple [</a:t>
            </a:r>
            <a:r>
              <a:rPr lang="en-US" dirty="0" err="1" smtClean="0"/>
              <a:t>Todaiji</a:t>
            </a:r>
            <a:r>
              <a:rPr lang="en-US" dirty="0" smtClean="0"/>
              <a:t>] venerates the sacred vow of a holy age; it is a good land where the wise practice. It is a monastery without equal in </a:t>
            </a:r>
            <a:r>
              <a:rPr lang="en-US" dirty="0" err="1" smtClean="0"/>
              <a:t>Jambu</a:t>
            </a:r>
            <a:r>
              <a:rPr lang="en-US" dirty="0" smtClean="0"/>
              <a:t>, the unduplicated protector of this valley of the sun.”</a:t>
            </a:r>
          </a:p>
          <a:p>
            <a:r>
              <a:rPr lang="en-US" dirty="0" smtClean="0"/>
              <a:t>Classical Chinese</a:t>
            </a:r>
          </a:p>
          <a:p>
            <a:pPr lvl="1"/>
            <a:r>
              <a:rPr lang="en-US" dirty="0" smtClean="0"/>
              <a:t> “Never has this occurred: a straight body casts a bent shadow, or order above yields chaos below.”</a:t>
            </a:r>
          </a:p>
        </p:txBody>
      </p:sp>
      <p:sp>
        <p:nvSpPr>
          <p:cNvPr id="4" name="Content Placeholder 2"/>
          <p:cNvSpPr txBox="1">
            <a:spLocks/>
          </p:cNvSpPr>
          <p:nvPr/>
        </p:nvSpPr>
        <p:spPr>
          <a:xfrm>
            <a:off x="4716016" y="1700808"/>
            <a:ext cx="4114800"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法廷の知識</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宗教的な知識</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Arial" pitchFamily="34" charset="0"/>
              <a:buChar char="–"/>
            </a:pPr>
            <a:r>
              <a:rPr lang="ja-JP" altLang="en-US" sz="2600" smtClean="0">
                <a:latin typeface="真宗原典明朝" pitchFamily="1" charset="-128"/>
                <a:ea typeface="真宗原典明朝" pitchFamily="1" charset="-128"/>
              </a:rPr>
              <a:t>「貴寺者聖代尊崇叡願、明哲渇仰勝地也、閻浮無双伽藍、陽谷無二宗廟之、」</a:t>
            </a:r>
            <a:endParaRPr kumimoji="0" lang="en-US" sz="2600" b="0" i="0" u="none" strike="noStrike" kern="1200" cap="none" spc="0" normalizeH="0" baseline="0" noProof="0" dirty="0" smtClean="0">
              <a:ln>
                <a:noFill/>
              </a:ln>
              <a:solidFill>
                <a:schemeClr val="tx1"/>
              </a:solidFill>
              <a:effectLst/>
              <a:uLnTx/>
              <a:uFillTx/>
              <a:latin typeface="真宗原典明朝" pitchFamily="1" charset="-128"/>
              <a:ea typeface="真宗原典明朝" pitchFamily="1"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漢文学</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Arial" pitchFamily="34" charset="0"/>
              <a:buChar char="–"/>
            </a:pPr>
            <a:r>
              <a:rPr kumimoji="0" lang="ja-JP" altLang="en-US" sz="2800" b="0" i="0" u="none" strike="noStrike" kern="1200" cap="none" spc="0" normalizeH="0" baseline="0" noProof="0" smtClean="0">
                <a:ln>
                  <a:noFill/>
                </a:ln>
                <a:solidFill>
                  <a:schemeClr val="tx1"/>
                </a:solidFill>
                <a:effectLst/>
                <a:uLnTx/>
                <a:uFillTx/>
                <a:latin typeface="+mn-lt"/>
                <a:ea typeface="+mn-ea"/>
                <a:cs typeface="+mn-cs"/>
              </a:rPr>
              <a:t>貞観政要からの引用：「</a:t>
            </a:r>
            <a:r>
              <a:rPr lang="ja-JP" altLang="en-US" sz="2800" smtClean="0"/>
              <a:t>未有身正而影曲、上理而下乱」とか</a:t>
            </a:r>
            <a:endParaRPr lang="en-US" altLang="ja-JP" sz="2800" dirty="0" smtClean="0"/>
          </a:p>
          <a:p>
            <a:pPr marL="742950" lvl="1" indent="-285750">
              <a:spcBef>
                <a:spcPct val="20000"/>
              </a:spcBef>
              <a:buFont typeface="Arial" pitchFamily="34" charset="0"/>
              <a:buChar char="–"/>
            </a:pPr>
            <a:r>
              <a:rPr lang="ja-JP" altLang="en-US" sz="2800" smtClean="0"/>
              <a:t>白居易の引用もある。</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Word “</a:t>
            </a:r>
            <a:r>
              <a:rPr lang="en-US" dirty="0" err="1" smtClean="0"/>
              <a:t>Akutō</a:t>
            </a:r>
            <a:r>
              <a:rPr lang="en-US" dirty="0" smtClean="0"/>
              <a:t>”</a:t>
            </a:r>
            <a:br>
              <a:rPr lang="en-US" dirty="0" smtClean="0"/>
            </a:br>
            <a:r>
              <a:rPr lang="ja-JP" altLang="en-US" smtClean="0">
                <a:latin typeface="真宗原典明朝" pitchFamily="1" charset="-128"/>
                <a:ea typeface="真宗原典明朝" pitchFamily="1" charset="-128"/>
              </a:rPr>
              <a:t>「悪党」という言葉</a:t>
            </a:r>
            <a:endParaRPr lang="en-US" dirty="0">
              <a:latin typeface="真宗原典明朝" pitchFamily="1" charset="-128"/>
              <a:ea typeface="真宗原典明朝" pitchFamily="1" charset="-128"/>
            </a:endParaRPr>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r>
              <a:rPr lang="en-US" dirty="0" smtClean="0"/>
              <a:t>Chinese origin.</a:t>
            </a:r>
          </a:p>
          <a:p>
            <a:r>
              <a:rPr lang="en-US" dirty="0" smtClean="0"/>
              <a:t>Meaning: A Band of evil people; an evil person.</a:t>
            </a:r>
          </a:p>
          <a:p>
            <a:r>
              <a:rPr lang="en-US" dirty="0" smtClean="0"/>
              <a:t>Numerous synonyms: </a:t>
            </a:r>
            <a:r>
              <a:rPr lang="en-US" dirty="0" err="1" smtClean="0"/>
              <a:t>Akuto</a:t>
            </a:r>
            <a:r>
              <a:rPr lang="en-US" dirty="0" smtClean="0"/>
              <a:t>, </a:t>
            </a:r>
            <a:r>
              <a:rPr lang="en-US" dirty="0" err="1" smtClean="0"/>
              <a:t>Kyōtō,Kyōto</a:t>
            </a:r>
            <a:r>
              <a:rPr lang="en-US" dirty="0" smtClean="0"/>
              <a:t>, etc.</a:t>
            </a:r>
          </a:p>
          <a:p>
            <a:r>
              <a:rPr lang="en-US" dirty="0" smtClean="0"/>
              <a:t>Until the thirteenth century, all the synonyms occur at a comparable frequency in the record.</a:t>
            </a:r>
          </a:p>
        </p:txBody>
      </p:sp>
      <p:sp>
        <p:nvSpPr>
          <p:cNvPr id="4" name="Content Placeholder 2"/>
          <p:cNvSpPr txBox="1">
            <a:spLocks/>
          </p:cNvSpPr>
          <p:nvPr/>
        </p:nvSpPr>
        <p:spPr>
          <a:xfrm>
            <a:off x="4716016" y="1772816"/>
            <a:ext cx="41148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漢語</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定義：悪人のなかま。又、悪者。</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類義語いくつある：悪徒、凶党、凶徒など</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ja-JP" altLang="en-US" sz="3200" smtClean="0"/>
              <a:t>十三世紀まで史料上に悪党の使用頻繁はだいたい同じである。</a:t>
            </a:r>
            <a:endParaRPr lang="en-US" altLang="ja-JP"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Genkō</a:t>
            </a:r>
            <a:r>
              <a:rPr lang="en-US" dirty="0" smtClean="0"/>
              <a:t> 2 (1322) Case</a:t>
            </a:r>
            <a:br>
              <a:rPr lang="en-US" dirty="0" smtClean="0"/>
            </a:br>
            <a:r>
              <a:rPr lang="en-US" dirty="0" smtClean="0"/>
              <a:t> </a:t>
            </a:r>
            <a:r>
              <a:rPr lang="ja-JP" altLang="en-US" smtClean="0"/>
              <a:t>元亨二年の訴訟</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The </a:t>
            </a:r>
            <a:r>
              <a:rPr lang="en-US" dirty="0" err="1" smtClean="0"/>
              <a:t>Tōdaiji</a:t>
            </a:r>
            <a:r>
              <a:rPr lang="en-US" dirty="0" smtClean="0"/>
              <a:t> Clergy claim that a group of “renowned </a:t>
            </a:r>
            <a:r>
              <a:rPr lang="en-US" dirty="0" err="1" smtClean="0"/>
              <a:t>Akutō</a:t>
            </a:r>
            <a:r>
              <a:rPr lang="en-US" dirty="0" smtClean="0"/>
              <a:t>” are invading </a:t>
            </a:r>
            <a:r>
              <a:rPr lang="en-US" dirty="0" err="1" smtClean="0"/>
              <a:t>Ōbe</a:t>
            </a:r>
            <a:r>
              <a:rPr lang="en-US" dirty="0" smtClean="0"/>
              <a:t> and stealing crops.</a:t>
            </a:r>
          </a:p>
          <a:p>
            <a:pPr>
              <a:buNone/>
            </a:pPr>
            <a:r>
              <a:rPr lang="en-US" dirty="0" smtClean="0"/>
              <a:t> </a:t>
            </a:r>
            <a:endParaRPr lang="en-US" dirty="0"/>
          </a:p>
        </p:txBody>
      </p:sp>
      <p:sp>
        <p:nvSpPr>
          <p:cNvPr id="4" name="TextBox 3"/>
          <p:cNvSpPr txBox="1"/>
          <p:nvPr/>
        </p:nvSpPr>
        <p:spPr>
          <a:xfrm>
            <a:off x="4572000" y="1556792"/>
            <a:ext cx="4104456" cy="2308324"/>
          </a:xfrm>
          <a:prstGeom prst="rect">
            <a:avLst/>
          </a:prstGeom>
          <a:noFill/>
        </p:spPr>
        <p:txBody>
          <a:bodyPr wrap="square" rtlCol="0">
            <a:spAutoFit/>
          </a:bodyPr>
          <a:lstStyle/>
          <a:p>
            <a:pPr>
              <a:buFont typeface="Arial" pitchFamily="34" charset="0"/>
              <a:buChar char="•"/>
            </a:pPr>
            <a:r>
              <a:rPr lang="ja-JP" altLang="en-US" sz="3600" smtClean="0"/>
              <a:t>東大寺衆徒らは「名誉悪党人」が大部庄内に打ち入り、苅田すると訴訟する。</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List of Names</a:t>
            </a:r>
            <a:br>
              <a:rPr lang="en-US" dirty="0" smtClean="0"/>
            </a:br>
            <a:r>
              <a:rPr lang="ja-JP" altLang="en-US" smtClean="0"/>
              <a:t>悪党交名</a:t>
            </a:r>
            <a:endParaRPr lang="en-US" dirty="0"/>
          </a:p>
        </p:txBody>
      </p:sp>
      <p:sp>
        <p:nvSpPr>
          <p:cNvPr id="3" name="Content Placeholder 2"/>
          <p:cNvSpPr>
            <a:spLocks noGrp="1"/>
          </p:cNvSpPr>
          <p:nvPr>
            <p:ph idx="1"/>
          </p:nvPr>
        </p:nvSpPr>
        <p:spPr>
          <a:xfrm>
            <a:off x="4572000" y="1628800"/>
            <a:ext cx="4114800" cy="4525963"/>
          </a:xfrm>
        </p:spPr>
        <p:txBody>
          <a:bodyPr>
            <a:normAutofit fontScale="77500" lnSpcReduction="20000"/>
          </a:bodyPr>
          <a:lstStyle/>
          <a:p>
            <a:pPr marL="0" indent="0">
              <a:buNone/>
            </a:pPr>
            <a:r>
              <a:rPr lang="ja-JP" altLang="en-US" smtClean="0">
                <a:latin typeface="真宗原典明朝" pitchFamily="1" charset="-128"/>
                <a:ea typeface="真宗原典明朝" pitchFamily="1" charset="-128"/>
              </a:rPr>
              <a:t>安志卿房　（安志庄住人）</a:t>
            </a:r>
            <a:endParaRPr lang="en-US" dirty="0" smtClean="0">
              <a:latin typeface="真宗原典明朝" pitchFamily="1" charset="-128"/>
              <a:ea typeface="真宗原典明朝" pitchFamily="1" charset="-128"/>
            </a:endParaRPr>
          </a:p>
          <a:p>
            <a:pPr marL="0" indent="0">
              <a:buNone/>
            </a:pPr>
            <a:r>
              <a:rPr lang="ja-JP" altLang="en-US" smtClean="0">
                <a:latin typeface="真宗原典明朝" pitchFamily="1" charset="-128"/>
                <a:ea typeface="真宗原典明朝" pitchFamily="1" charset="-128"/>
              </a:rPr>
              <a:t>林田能登法橋　（林田庄住人）　</a:t>
            </a:r>
            <a:endParaRPr lang="en-US" dirty="0" smtClean="0">
              <a:latin typeface="真宗原典明朝" pitchFamily="1" charset="-128"/>
              <a:ea typeface="真宗原典明朝" pitchFamily="1" charset="-128"/>
            </a:endParaRPr>
          </a:p>
          <a:p>
            <a:pPr marL="0" indent="0">
              <a:buNone/>
            </a:pPr>
            <a:r>
              <a:rPr lang="ja-JP" altLang="en-US" smtClean="0">
                <a:latin typeface="真宗原典明朝" pitchFamily="1" charset="-128"/>
                <a:ea typeface="真宗原典明朝" pitchFamily="1" charset="-128"/>
              </a:rPr>
              <a:t>堤五郎　（垂井住人）　</a:t>
            </a:r>
            <a:endParaRPr lang="en-US" altLang="ja-JP" dirty="0" smtClean="0">
              <a:latin typeface="真宗原典明朝" pitchFamily="1" charset="-128"/>
              <a:ea typeface="真宗原典明朝" pitchFamily="1" charset="-128"/>
            </a:endParaRPr>
          </a:p>
          <a:p>
            <a:pPr marL="0" indent="0">
              <a:buNone/>
            </a:pPr>
            <a:r>
              <a:rPr lang="ja-JP" altLang="en-US" smtClean="0">
                <a:latin typeface="真宗原典明朝" pitchFamily="1" charset="-128"/>
                <a:ea typeface="真宗原典明朝" pitchFamily="1" charset="-128"/>
              </a:rPr>
              <a:t>本知法橋　（白井八郎の扶持）</a:t>
            </a:r>
            <a:endParaRPr lang="en-US" altLang="ja-JP" dirty="0" smtClean="0">
              <a:latin typeface="真宗原典明朝" pitchFamily="1" charset="-128"/>
              <a:ea typeface="真宗原典明朝" pitchFamily="1" charset="-128"/>
            </a:endParaRPr>
          </a:p>
          <a:p>
            <a:pPr marL="0" indent="0">
              <a:buNone/>
            </a:pPr>
            <a:r>
              <a:rPr lang="ja-JP" altLang="en-US" smtClean="0">
                <a:latin typeface="真宗原典明朝" pitchFamily="1" charset="-128"/>
                <a:ea typeface="真宗原典明朝" pitchFamily="1" charset="-128"/>
              </a:rPr>
              <a:t>円了法師祐真　（白井八郎の家人）</a:t>
            </a:r>
            <a:endParaRPr lang="en-US" altLang="ja-JP" dirty="0" smtClean="0">
              <a:latin typeface="真宗原典明朝" pitchFamily="1" charset="-128"/>
              <a:ea typeface="真宗原典明朝" pitchFamily="1" charset="-128"/>
            </a:endParaRPr>
          </a:p>
          <a:p>
            <a:pPr marL="0" indent="0">
              <a:buNone/>
            </a:pPr>
            <a:r>
              <a:rPr lang="ja-JP" altLang="en-US" smtClean="0">
                <a:latin typeface="真宗原典明朝" pitchFamily="1" charset="-128"/>
                <a:ea typeface="真宗原典明朝" pitchFamily="1" charset="-128"/>
              </a:rPr>
              <a:t>長尾備前房　（平野庄の十人、中条刑部少輔（）の代官）</a:t>
            </a:r>
            <a:endParaRPr lang="en-US" dirty="0" smtClean="0">
              <a:latin typeface="真宗原典明朝" pitchFamily="1" charset="-128"/>
              <a:ea typeface="真宗原典明朝" pitchFamily="1" charset="-128"/>
            </a:endParaRPr>
          </a:p>
          <a:p>
            <a:pPr marL="0" indent="0">
              <a:buNone/>
            </a:pPr>
            <a:r>
              <a:rPr lang="ja-JP" altLang="en-US" smtClean="0">
                <a:latin typeface="真宗原典明朝" pitchFamily="1" charset="-128"/>
                <a:ea typeface="真宗原典明朝" pitchFamily="1" charset="-128"/>
              </a:rPr>
              <a:t>大郎左衛門入道円心　（下端庄の住人）</a:t>
            </a:r>
            <a:endParaRPr lang="en-US" dirty="0" smtClean="0">
              <a:latin typeface="真宗原典明朝" pitchFamily="1" charset="-128"/>
              <a:ea typeface="真宗原典明朝" pitchFamily="1" charset="-128"/>
            </a:endParaRPr>
          </a:p>
        </p:txBody>
      </p:sp>
      <p:sp>
        <p:nvSpPr>
          <p:cNvPr id="4" name="TextBox 3"/>
          <p:cNvSpPr txBox="1"/>
          <p:nvPr/>
        </p:nvSpPr>
        <p:spPr>
          <a:xfrm>
            <a:off x="323528" y="1484785"/>
            <a:ext cx="4248472" cy="4680519"/>
          </a:xfrm>
          <a:prstGeom prst="rect">
            <a:avLst/>
          </a:prstGeom>
          <a:noFill/>
        </p:spPr>
        <p:txBody>
          <a:bodyPr wrap="square" rtlCol="0">
            <a:normAutofit fontScale="85000" lnSpcReduction="20000"/>
          </a:bodyPr>
          <a:lstStyle/>
          <a:p>
            <a:r>
              <a:rPr lang="en-US" sz="2800" dirty="0" err="1" smtClean="0"/>
              <a:t>Anji</a:t>
            </a:r>
            <a:r>
              <a:rPr lang="en-US" sz="2800" dirty="0" smtClean="0"/>
              <a:t> </a:t>
            </a:r>
            <a:r>
              <a:rPr lang="en-US" sz="2800" dirty="0" err="1" smtClean="0"/>
              <a:t>Norifusa</a:t>
            </a:r>
            <a:r>
              <a:rPr lang="en-US" sz="2800" dirty="0" smtClean="0"/>
              <a:t> (Resident of </a:t>
            </a:r>
            <a:r>
              <a:rPr lang="en-US" sz="2800" dirty="0" err="1" smtClean="0"/>
              <a:t>Anji</a:t>
            </a:r>
            <a:r>
              <a:rPr lang="en-US" sz="2800" dirty="0" smtClean="0"/>
              <a:t> Estate)</a:t>
            </a:r>
          </a:p>
          <a:p>
            <a:r>
              <a:rPr lang="en-US" sz="2800" dirty="0" err="1" smtClean="0"/>
              <a:t>Hayashida</a:t>
            </a:r>
            <a:r>
              <a:rPr lang="en-US" sz="2800" dirty="0" smtClean="0"/>
              <a:t> </a:t>
            </a:r>
            <a:r>
              <a:rPr lang="en-US" sz="2800" dirty="0" err="1" smtClean="0"/>
              <a:t>Noto</a:t>
            </a:r>
            <a:r>
              <a:rPr lang="en-US" sz="2800" dirty="0" smtClean="0"/>
              <a:t> Dharma Bridge (Resident of </a:t>
            </a:r>
            <a:r>
              <a:rPr lang="en-US" sz="2800" dirty="0" err="1" smtClean="0"/>
              <a:t>Hayashida</a:t>
            </a:r>
            <a:r>
              <a:rPr lang="en-US" sz="2800" dirty="0" smtClean="0"/>
              <a:t> Estate)</a:t>
            </a:r>
          </a:p>
          <a:p>
            <a:r>
              <a:rPr lang="en-US" sz="2800" dirty="0" err="1" smtClean="0"/>
              <a:t>Tsutsumi</a:t>
            </a:r>
            <a:r>
              <a:rPr lang="en-US" sz="2800" dirty="0" smtClean="0"/>
              <a:t> </a:t>
            </a:r>
            <a:r>
              <a:rPr lang="en-US" sz="2800" dirty="0" err="1" smtClean="0"/>
              <a:t>Gorō</a:t>
            </a:r>
            <a:r>
              <a:rPr lang="en-US" sz="2800" dirty="0" smtClean="0"/>
              <a:t> (Resident of </a:t>
            </a:r>
            <a:r>
              <a:rPr lang="en-US" sz="2800" dirty="0" err="1" smtClean="0"/>
              <a:t>Tarui</a:t>
            </a:r>
            <a:r>
              <a:rPr lang="en-US" sz="2800" dirty="0" smtClean="0"/>
              <a:t>)</a:t>
            </a:r>
          </a:p>
          <a:p>
            <a:r>
              <a:rPr lang="en-US" sz="2800" dirty="0" err="1" smtClean="0"/>
              <a:t>Honchi</a:t>
            </a:r>
            <a:r>
              <a:rPr lang="en-US" sz="2800" dirty="0" smtClean="0"/>
              <a:t> Dharma Bridge (Vassal of </a:t>
            </a:r>
            <a:r>
              <a:rPr lang="en-US" sz="2800" dirty="0" err="1" smtClean="0"/>
              <a:t>Shirai</a:t>
            </a:r>
            <a:r>
              <a:rPr lang="en-US" sz="2800" dirty="0" smtClean="0"/>
              <a:t> </a:t>
            </a:r>
            <a:r>
              <a:rPr lang="en-US" sz="2800" dirty="0" err="1" smtClean="0"/>
              <a:t>Hachirō</a:t>
            </a:r>
            <a:r>
              <a:rPr lang="en-US" sz="2800" dirty="0" smtClean="0"/>
              <a:t>) </a:t>
            </a:r>
          </a:p>
          <a:p>
            <a:r>
              <a:rPr lang="en-US" sz="2800" dirty="0" smtClean="0"/>
              <a:t>The Monk </a:t>
            </a:r>
            <a:r>
              <a:rPr lang="en-US" sz="2800" dirty="0" err="1" smtClean="0"/>
              <a:t>Enryō</a:t>
            </a:r>
            <a:r>
              <a:rPr lang="en-US" sz="2800" dirty="0" smtClean="0"/>
              <a:t> </a:t>
            </a:r>
            <a:r>
              <a:rPr lang="en-US" sz="2800" dirty="0" err="1" smtClean="0"/>
              <a:t>Sukezane</a:t>
            </a:r>
            <a:r>
              <a:rPr lang="en-US" sz="2800" dirty="0" smtClean="0"/>
              <a:t> (Houseman of </a:t>
            </a:r>
            <a:r>
              <a:rPr lang="en-US" sz="2800" dirty="0" err="1" smtClean="0"/>
              <a:t>Shirai</a:t>
            </a:r>
            <a:r>
              <a:rPr lang="en-US" sz="2800" dirty="0" smtClean="0"/>
              <a:t> </a:t>
            </a:r>
            <a:r>
              <a:rPr lang="en-US" sz="2800" dirty="0" err="1" smtClean="0"/>
              <a:t>Hachirō</a:t>
            </a:r>
            <a:r>
              <a:rPr lang="en-US" sz="2800" dirty="0" smtClean="0"/>
              <a:t>)</a:t>
            </a:r>
          </a:p>
          <a:p>
            <a:r>
              <a:rPr lang="en-US" sz="2800" dirty="0" smtClean="0"/>
              <a:t>Nagao </a:t>
            </a:r>
            <a:r>
              <a:rPr lang="en-US" sz="2800" dirty="0" err="1" smtClean="0"/>
              <a:t>Bizen-bō</a:t>
            </a:r>
            <a:r>
              <a:rPr lang="en-US" sz="2800" dirty="0" smtClean="0"/>
              <a:t> (Resident of Hirano, representative of </a:t>
            </a:r>
            <a:r>
              <a:rPr lang="en-US" sz="2800" dirty="0" err="1" smtClean="0"/>
              <a:t>Nakanojō</a:t>
            </a:r>
            <a:r>
              <a:rPr lang="en-US" sz="2800" dirty="0" smtClean="0"/>
              <a:t> </a:t>
            </a:r>
            <a:r>
              <a:rPr lang="en-US" sz="2800" dirty="0" err="1" smtClean="0"/>
              <a:t>Keibu</a:t>
            </a:r>
            <a:r>
              <a:rPr lang="en-US" sz="2800" dirty="0" smtClean="0"/>
              <a:t> no </a:t>
            </a:r>
            <a:r>
              <a:rPr lang="en-US" sz="2800" dirty="0" err="1" smtClean="0"/>
              <a:t>shō</a:t>
            </a:r>
            <a:r>
              <a:rPr lang="en-US" sz="2800" dirty="0" smtClean="0"/>
              <a:t>)</a:t>
            </a:r>
          </a:p>
          <a:p>
            <a:r>
              <a:rPr lang="en-US" sz="2800" dirty="0" err="1" smtClean="0"/>
              <a:t>Tairō</a:t>
            </a:r>
            <a:r>
              <a:rPr lang="en-US" sz="2800" dirty="0" smtClean="0"/>
              <a:t> </a:t>
            </a:r>
            <a:r>
              <a:rPr lang="en-US" sz="2800" dirty="0" err="1" smtClean="0"/>
              <a:t>Saemon</a:t>
            </a:r>
            <a:r>
              <a:rPr lang="en-US" sz="2800" dirty="0" smtClean="0"/>
              <a:t> the initiate </a:t>
            </a:r>
            <a:r>
              <a:rPr lang="en-US" sz="2800" dirty="0" err="1" smtClean="0"/>
              <a:t>Enshin</a:t>
            </a:r>
            <a:r>
              <a:rPr lang="en-US" sz="2800" dirty="0" smtClean="0"/>
              <a:t> (Resident of </a:t>
            </a:r>
            <a:r>
              <a:rPr lang="en-US" sz="2800" dirty="0" err="1" smtClean="0"/>
              <a:t>Shimohata</a:t>
            </a:r>
            <a:r>
              <a:rPr lang="en-US" sz="2800" dirty="0" smtClean="0"/>
              <a:t> Estate)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260648"/>
            <a:ext cx="9120791"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Genkō</a:t>
            </a:r>
            <a:r>
              <a:rPr lang="en-US" dirty="0" smtClean="0"/>
              <a:t> 2 (1322) Case’s Evidence</a:t>
            </a:r>
            <a:br>
              <a:rPr lang="en-US" dirty="0" smtClean="0"/>
            </a:br>
            <a:r>
              <a:rPr lang="en-US" dirty="0" smtClean="0"/>
              <a:t> </a:t>
            </a:r>
            <a:r>
              <a:rPr lang="ja-JP" altLang="en-US" smtClean="0"/>
              <a:t>元亨二年の訴訟じょ証拠</a:t>
            </a:r>
            <a:endParaRPr lang="en-US" dirty="0"/>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r>
              <a:rPr lang="en-US" dirty="0" smtClean="0"/>
              <a:t>The evidence in this case consists of the list of names and two documents from a suit involving Hirano Estate.</a:t>
            </a:r>
          </a:p>
          <a:p>
            <a:r>
              <a:rPr lang="en-US" dirty="0" smtClean="0"/>
              <a:t>One of the Hirano documents seems to be ordering the raid recorded in the </a:t>
            </a:r>
            <a:r>
              <a:rPr lang="en-US" i="1" dirty="0" err="1" smtClean="0"/>
              <a:t>Mineaiki</a:t>
            </a:r>
            <a:r>
              <a:rPr lang="en-US" dirty="0" smtClean="0"/>
              <a:t>, and the list of names notes the aftermath.</a:t>
            </a:r>
          </a:p>
          <a:p>
            <a:endParaRPr lang="en-US" dirty="0" smtClean="0"/>
          </a:p>
          <a:p>
            <a:endParaRPr lang="en-US" dirty="0"/>
          </a:p>
        </p:txBody>
      </p:sp>
      <p:sp>
        <p:nvSpPr>
          <p:cNvPr id="4" name="Content Placeholder 2"/>
          <p:cNvSpPr txBox="1">
            <a:spLocks/>
          </p:cNvSpPr>
          <p:nvPr/>
        </p:nvSpPr>
        <p:spPr>
          <a:xfrm>
            <a:off x="4716016" y="1700808"/>
            <a:ext cx="4114800" cy="4525963"/>
          </a:xfrm>
          <a:prstGeom prst="rect">
            <a:avLst/>
          </a:prstGeom>
        </p:spPr>
        <p:txBody>
          <a:bodyPr vert="horz" lIns="91440" tIns="45720" rIns="91440" bIns="45720" rtlCol="0">
            <a:normAutofit fontScale="92500"/>
          </a:bodyPr>
          <a:lstStyle/>
          <a:p>
            <a:pPr marL="342900" lvl="0" indent="-342900">
              <a:spcBef>
                <a:spcPct val="20000"/>
              </a:spcBef>
              <a:buFont typeface="Arial" pitchFamily="34" charset="0"/>
              <a:buChar cha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この訴訟の証拠は</a:t>
            </a:r>
            <a:r>
              <a:rPr lang="ja-JP" altLang="en-US" sz="3200" smtClean="0"/>
              <a:t>洞院家領平野庄に関する資料。</a:t>
            </a:r>
            <a:endParaRPr lang="en-US" altLang="ja-JP"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その平野庄の文書は</a:t>
            </a:r>
            <a:r>
              <a:rPr kumimoji="0"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峯相記</a:t>
            </a:r>
            <a:r>
              <a:rPr kumimoji="0"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に載せた悪党対治の命令であろう。</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当事件の悪党</a:t>
            </a:r>
            <a:r>
              <a:rPr lang="ja-JP" altLang="en-US" sz="3200" smtClean="0"/>
              <a:t>交名</a:t>
            </a: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はその対治の結果が記された。</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What Happened to the Locals?</a:t>
            </a:r>
            <a:br>
              <a:rPr lang="en-US" altLang="ja-JP" dirty="0" smtClean="0"/>
            </a:br>
            <a:r>
              <a:rPr lang="ja-JP" altLang="en-US" smtClean="0"/>
              <a:t>庄民はどこ？</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There are no missives from the </a:t>
            </a:r>
            <a:r>
              <a:rPr lang="en-US" dirty="0" err="1" smtClean="0"/>
              <a:t>Hyakushō</a:t>
            </a:r>
            <a:r>
              <a:rPr lang="en-US" dirty="0" smtClean="0"/>
              <a:t>, or even the </a:t>
            </a:r>
            <a:r>
              <a:rPr lang="en-US" dirty="0" err="1" smtClean="0"/>
              <a:t>Kumon</a:t>
            </a:r>
            <a:r>
              <a:rPr lang="en-US" dirty="0" smtClean="0"/>
              <a:t>.</a:t>
            </a:r>
          </a:p>
          <a:p>
            <a:r>
              <a:rPr lang="en-US" dirty="0" smtClean="0"/>
              <a:t>Why is </a:t>
            </a:r>
            <a:r>
              <a:rPr lang="en-US" dirty="0" err="1" smtClean="0"/>
              <a:t>Tōdaiji</a:t>
            </a:r>
            <a:r>
              <a:rPr lang="en-US" dirty="0" smtClean="0"/>
              <a:t> using outside documents? Is no one on the estate interested?</a:t>
            </a:r>
            <a:endParaRPr lang="en-US" dirty="0"/>
          </a:p>
        </p:txBody>
      </p:sp>
      <p:sp>
        <p:nvSpPr>
          <p:cNvPr id="4" name="Content Placeholder 2"/>
          <p:cNvSpPr txBox="1">
            <a:spLocks/>
          </p:cNvSpPr>
          <p:nvPr/>
        </p:nvSpPr>
        <p:spPr>
          <a:xfrm>
            <a:off x="4716016" y="1628800"/>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この訴訟は百姓・公文などからの史料が一通もない。</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どうして東大寺は他の領主の史料を使うか。庄民は関係ないか。</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Tōchigyō</a:t>
            </a:r>
            <a:r>
              <a:rPr lang="en-US" dirty="0" smtClean="0"/>
              <a:t/>
            </a:r>
            <a:br>
              <a:rPr lang="en-US" dirty="0" smtClean="0"/>
            </a:br>
            <a:r>
              <a:rPr lang="ja-JP" altLang="en-US" smtClean="0"/>
              <a:t>当知行</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Roughly, physical possession and use of land allowed one to claim legal ownership. </a:t>
            </a:r>
          </a:p>
          <a:p>
            <a:r>
              <a:rPr lang="en-US" dirty="0" smtClean="0"/>
              <a:t>Per the </a:t>
            </a:r>
            <a:r>
              <a:rPr lang="en-US" i="1" dirty="0" err="1" smtClean="0"/>
              <a:t>Goseibai</a:t>
            </a:r>
            <a:r>
              <a:rPr lang="en-US" i="1" dirty="0" smtClean="0"/>
              <a:t> </a:t>
            </a:r>
            <a:r>
              <a:rPr lang="en-US" i="1" dirty="0" err="1" smtClean="0"/>
              <a:t>shikimoku</a:t>
            </a:r>
            <a:r>
              <a:rPr lang="en-US" dirty="0" smtClean="0"/>
              <a:t>, required 20 years of possession before the claim will be verified.</a:t>
            </a:r>
          </a:p>
          <a:p>
            <a:r>
              <a:rPr lang="en-US" dirty="0" smtClean="0"/>
              <a:t>Claims of illegal cutting of crops can be read as either an attempt to invoke </a:t>
            </a:r>
            <a:r>
              <a:rPr lang="en-US" dirty="0" err="1" smtClean="0"/>
              <a:t>Tōchigyō</a:t>
            </a:r>
            <a:r>
              <a:rPr lang="en-US" dirty="0" smtClean="0"/>
              <a:t> or to prevent someone else from invoking </a:t>
            </a:r>
            <a:r>
              <a:rPr lang="en-US" dirty="0" err="1" smtClean="0"/>
              <a:t>Tōchigyō</a:t>
            </a:r>
            <a:r>
              <a:rPr lang="en-US" dirty="0" smtClean="0"/>
              <a:t>.</a:t>
            </a:r>
            <a:endParaRPr lang="en-US" dirty="0"/>
          </a:p>
        </p:txBody>
      </p:sp>
      <p:sp>
        <p:nvSpPr>
          <p:cNvPr id="4" name="Content Placeholder 2"/>
          <p:cNvSpPr txBox="1">
            <a:spLocks/>
          </p:cNvSpPr>
          <p:nvPr/>
        </p:nvSpPr>
        <p:spPr>
          <a:xfrm>
            <a:off x="4716016" y="1772816"/>
            <a:ext cx="4114800" cy="4525963"/>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不動産を事実上所有すれば、幕府はその土の知行を安堵することがある。</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御成敗式目で、当知行のアピールの場合にまず二十年その土を所有しなくてはならない。</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ja-JP" altLang="en-US" sz="3200" smtClean="0"/>
              <a:t>「苅田」などは当知行の宣言するか、他人の当知行を防ぐ方法であろう。</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Genkō</a:t>
            </a:r>
            <a:r>
              <a:rPr lang="en-US" dirty="0" smtClean="0"/>
              <a:t> 2 (1322) Case</a:t>
            </a:r>
            <a:br>
              <a:rPr lang="en-US" dirty="0" smtClean="0"/>
            </a:br>
            <a:r>
              <a:rPr lang="en-US" dirty="0" smtClean="0"/>
              <a:t> </a:t>
            </a:r>
            <a:r>
              <a:rPr lang="ja-JP" altLang="en-US" smtClean="0"/>
              <a:t>元亨二年の訴訟</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Were </a:t>
            </a:r>
            <a:r>
              <a:rPr lang="en-US" dirty="0" err="1" smtClean="0"/>
              <a:t>Shirai</a:t>
            </a:r>
            <a:r>
              <a:rPr lang="en-US" dirty="0" smtClean="0"/>
              <a:t> and his men trying to claim part of </a:t>
            </a:r>
            <a:r>
              <a:rPr lang="en-US" dirty="0" err="1" smtClean="0"/>
              <a:t>Ōbe</a:t>
            </a:r>
            <a:r>
              <a:rPr lang="en-US" dirty="0" smtClean="0"/>
              <a:t>? Or was </a:t>
            </a:r>
            <a:r>
              <a:rPr lang="en-US" dirty="0" err="1" smtClean="0"/>
              <a:t>Tōdaiji</a:t>
            </a:r>
            <a:r>
              <a:rPr lang="en-US" dirty="0" smtClean="0"/>
              <a:t> trying to claim land it hadn’t previously controlled?</a:t>
            </a:r>
          </a:p>
          <a:p>
            <a:r>
              <a:rPr lang="en-US" dirty="0" err="1" smtClean="0"/>
              <a:t>Akutō</a:t>
            </a:r>
            <a:r>
              <a:rPr lang="en-US" dirty="0" smtClean="0"/>
              <a:t> cases do not demonstrate increased lawlessness. They demonstrate the presence of law.</a:t>
            </a:r>
          </a:p>
          <a:p>
            <a:r>
              <a:rPr lang="en-US" altLang="ja-JP" dirty="0" smtClean="0"/>
              <a:t>The lack of </a:t>
            </a:r>
            <a:r>
              <a:rPr lang="en-US" dirty="0" err="1" smtClean="0"/>
              <a:t>Hyakushō</a:t>
            </a:r>
            <a:r>
              <a:rPr lang="en-US" dirty="0" smtClean="0"/>
              <a:t> documents demonstrates a lack of </a:t>
            </a:r>
            <a:r>
              <a:rPr lang="en-US" dirty="0" err="1" smtClean="0"/>
              <a:t>Hyakushō</a:t>
            </a:r>
            <a:r>
              <a:rPr lang="en-US" dirty="0" smtClean="0"/>
              <a:t> interest.</a:t>
            </a:r>
            <a:endParaRPr lang="en-US" dirty="0"/>
          </a:p>
        </p:txBody>
      </p:sp>
      <p:sp>
        <p:nvSpPr>
          <p:cNvPr id="4" name="Content Placeholder 2"/>
          <p:cNvSpPr txBox="1">
            <a:spLocks/>
          </p:cNvSpPr>
          <p:nvPr/>
        </p:nvSpPr>
        <p:spPr>
          <a:xfrm>
            <a:off x="4716016" y="1700808"/>
            <a:ext cx="4114800" cy="45259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白井八郎ほかは大部の地を奪おうとするか、東大寺は所有ない地を把握するようするか</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悪党訴訟は無法さを表すわけではない。むしろ、法律の力を表す。</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ja-JP" altLang="en-US" sz="3200" smtClean="0"/>
              <a:t>百姓は利害関係なかったであろう。</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Concluding Answers</a:t>
            </a:r>
            <a:br>
              <a:rPr lang="en-US" dirty="0" smtClean="0"/>
            </a:br>
            <a:endParaRPr lang="en-US" dirty="0"/>
          </a:p>
        </p:txBody>
      </p:sp>
      <p:sp>
        <p:nvSpPr>
          <p:cNvPr id="3" name="Content Placeholder 2"/>
          <p:cNvSpPr>
            <a:spLocks noGrp="1"/>
          </p:cNvSpPr>
          <p:nvPr>
            <p:ph idx="1"/>
          </p:nvPr>
        </p:nvSpPr>
        <p:spPr>
          <a:xfrm>
            <a:off x="4644008" y="1484784"/>
            <a:ext cx="4114800" cy="4525963"/>
          </a:xfrm>
        </p:spPr>
        <p:txBody>
          <a:bodyPr/>
          <a:lstStyle/>
          <a:p>
            <a:r>
              <a:rPr lang="ja-JP" altLang="en-US" smtClean="0"/>
              <a:t>悪党訴訟は荘園領主だけの事ではない。</a:t>
            </a:r>
            <a:endParaRPr lang="en-US" altLang="ja-JP" dirty="0" smtClean="0"/>
          </a:p>
          <a:p>
            <a:r>
              <a:rPr lang="ja-JP" altLang="en-US" smtClean="0"/>
              <a:t>領主は進んだ文書を編纂する。</a:t>
            </a:r>
            <a:endParaRPr lang="en-US" dirty="0"/>
          </a:p>
        </p:txBody>
      </p:sp>
      <p:sp>
        <p:nvSpPr>
          <p:cNvPr id="4" name="Content Placeholder 2"/>
          <p:cNvSpPr txBox="1">
            <a:spLocks/>
          </p:cNvSpPr>
          <p:nvPr/>
        </p:nvSpPr>
        <p:spPr>
          <a:xfrm>
            <a:off x="609600" y="1752600"/>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ja-JP" sz="3200" b="0" i="0" u="none" strike="noStrike" kern="1200" cap="none" spc="0" normalizeH="0" baseline="0" noProof="0" dirty="0" smtClean="0">
                <a:ln>
                  <a:noFill/>
                </a:ln>
                <a:solidFill>
                  <a:schemeClr val="tx1"/>
                </a:solidFill>
                <a:effectLst/>
                <a:uLnTx/>
                <a:uFillTx/>
                <a:latin typeface="+mn-lt"/>
                <a:ea typeface="+mn-ea"/>
                <a:cs typeface="+mn-cs"/>
              </a:rPr>
              <a:t>We can conclude that </a:t>
            </a:r>
            <a:r>
              <a:rPr kumimoji="0" lang="en-US" altLang="ja-JP" sz="3200" b="0" i="0" u="none" strike="noStrike" kern="1200" cap="none" spc="0" normalizeH="0" baseline="0" noProof="0" dirty="0" err="1" smtClean="0">
                <a:ln>
                  <a:noFill/>
                </a:ln>
                <a:solidFill>
                  <a:schemeClr val="tx1"/>
                </a:solidFill>
                <a:effectLst/>
                <a:uLnTx/>
                <a:uFillTx/>
                <a:latin typeface="+mn-lt"/>
                <a:ea typeface="+mn-ea"/>
                <a:cs typeface="+mn-cs"/>
              </a:rPr>
              <a:t>Akuto</a:t>
            </a:r>
            <a:r>
              <a:rPr kumimoji="0" lang="en-US" altLang="ja-JP" sz="3200" b="0" i="0" u="none" strike="noStrike" kern="1200" cap="none" spc="0" normalizeH="0" baseline="0" noProof="0" dirty="0" smtClean="0">
                <a:ln>
                  <a:noFill/>
                </a:ln>
                <a:solidFill>
                  <a:schemeClr val="tx1"/>
                </a:solidFill>
                <a:effectLst/>
                <a:uLnTx/>
                <a:uFillTx/>
                <a:latin typeface="+mn-lt"/>
                <a:ea typeface="+mn-ea"/>
                <a:cs typeface="+mn-cs"/>
              </a:rPr>
              <a:t> cases are not only the domain of estate proprietors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Estate proprietors are manipulating documents they are forwarding.</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The word until the 13</a:t>
            </a:r>
            <a:r>
              <a:rPr lang="en-US" baseline="30000" dirty="0" smtClean="0"/>
              <a:t>th</a:t>
            </a:r>
            <a:r>
              <a:rPr lang="en-US" dirty="0" smtClean="0"/>
              <a:t> Century</a:t>
            </a:r>
            <a:br>
              <a:rPr lang="en-US" dirty="0" smtClean="0"/>
            </a:br>
            <a:r>
              <a:rPr lang="ja-JP" altLang="en-US" smtClean="0"/>
              <a:t>十三世紀まで</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en-US" dirty="0" smtClean="0"/>
              <a:t>The thirteenth century sees a spike in the use of the word “</a:t>
            </a:r>
            <a:r>
              <a:rPr lang="en-US" dirty="0" err="1" smtClean="0"/>
              <a:t>Akutō</a:t>
            </a:r>
            <a:r>
              <a:rPr lang="en-US" dirty="0" smtClean="0"/>
              <a:t>” and a drop in the use of synonyms, especially in documents issued by the </a:t>
            </a:r>
            <a:r>
              <a:rPr lang="en-US" dirty="0" err="1" smtClean="0"/>
              <a:t>Bakufu</a:t>
            </a:r>
            <a:r>
              <a:rPr lang="en-US" dirty="0" smtClean="0"/>
              <a:t>.</a:t>
            </a:r>
          </a:p>
          <a:p>
            <a:r>
              <a:rPr lang="en-US" dirty="0" smtClean="0"/>
              <a:t>The </a:t>
            </a:r>
            <a:r>
              <a:rPr lang="en-US" dirty="0" err="1" smtClean="0"/>
              <a:t>Bakufu</a:t>
            </a:r>
            <a:r>
              <a:rPr lang="en-US" dirty="0" smtClean="0"/>
              <a:t> does not use a synonym from 1239 to 1274.</a:t>
            </a:r>
          </a:p>
          <a:p>
            <a:r>
              <a:rPr lang="en-US" dirty="0" smtClean="0"/>
              <a:t>Frequency of the term “</a:t>
            </a:r>
            <a:r>
              <a:rPr lang="en-US" dirty="0" err="1" smtClean="0"/>
              <a:t>akutō</a:t>
            </a:r>
            <a:r>
              <a:rPr lang="en-US" dirty="0" smtClean="0"/>
              <a:t>” continues to increase through the beginning of the 14</a:t>
            </a:r>
            <a:r>
              <a:rPr lang="en-US" baseline="30000" dirty="0" smtClean="0"/>
              <a:t>th</a:t>
            </a:r>
            <a:r>
              <a:rPr lang="en-US" dirty="0" smtClean="0"/>
              <a:t> century.</a:t>
            </a:r>
          </a:p>
          <a:p>
            <a:r>
              <a:rPr lang="en-US" dirty="0" err="1" smtClean="0"/>
              <a:t>Ōbe</a:t>
            </a:r>
            <a:r>
              <a:rPr lang="en-US" dirty="0" smtClean="0"/>
              <a:t> was the setting for several </a:t>
            </a:r>
            <a:r>
              <a:rPr lang="en-US" dirty="0" err="1" smtClean="0"/>
              <a:t>akutō</a:t>
            </a:r>
            <a:r>
              <a:rPr lang="en-US" dirty="0" smtClean="0"/>
              <a:t> cases. </a:t>
            </a:r>
            <a:r>
              <a:rPr lang="en-US" altLang="ja-JP" dirty="0" smtClean="0"/>
              <a:t>By </a:t>
            </a:r>
            <a:r>
              <a:rPr lang="ja-JP" altLang="en-US" smtClean="0"/>
              <a:t> </a:t>
            </a:r>
            <a:r>
              <a:rPr lang="en-US" altLang="ja-JP" dirty="0" smtClean="0"/>
              <a:t>looking at the two best documented  cases, t</a:t>
            </a:r>
            <a:r>
              <a:rPr lang="en-US" dirty="0" smtClean="0"/>
              <a:t>his talk will explore how the charge of being an </a:t>
            </a:r>
            <a:r>
              <a:rPr lang="en-US" dirty="0" err="1" smtClean="0"/>
              <a:t>akutō</a:t>
            </a:r>
            <a:r>
              <a:rPr lang="en-US" dirty="0" smtClean="0"/>
              <a:t> was used in the Kamakura period.  </a:t>
            </a:r>
            <a:endParaRPr lang="en-US" dirty="0"/>
          </a:p>
        </p:txBody>
      </p:sp>
      <p:sp>
        <p:nvSpPr>
          <p:cNvPr id="4" name="Content Placeholder 2"/>
          <p:cNvSpPr txBox="1">
            <a:spLocks/>
          </p:cNvSpPr>
          <p:nvPr/>
        </p:nvSpPr>
        <p:spPr>
          <a:xfrm>
            <a:off x="4499992" y="1628800"/>
            <a:ext cx="4330824" cy="4525963"/>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ja-JP" altLang="en-US" sz="2200" smtClean="0"/>
              <a:t>十三世紀に「悪党」よいう言葉の使用頻繁は高めて、類義語の使用頻繁は低めた。鎌倉幕府発給文書は著しく類義語が少ない。</a:t>
            </a:r>
            <a:endParaRPr kumimoji="0" lang="en-US" altLang="ja-JP" sz="2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ja-JP" altLang="en-US" sz="2200" b="0" i="0" u="none" strike="noStrike" kern="1200" cap="none" spc="0" normalizeH="0" baseline="0" noProof="0" smtClean="0">
                <a:ln>
                  <a:noFill/>
                </a:ln>
                <a:solidFill>
                  <a:schemeClr val="tx1"/>
                </a:solidFill>
                <a:effectLst/>
                <a:uLnTx/>
                <a:uFillTx/>
                <a:latin typeface="+mn-lt"/>
                <a:ea typeface="+mn-ea"/>
                <a:cs typeface="+mn-cs"/>
              </a:rPr>
              <a:t>延応元年（１２３９）から文永十一年（１２７４）まで、</a:t>
            </a:r>
            <a:r>
              <a:rPr lang="ja-JP" altLang="en-US" sz="2200" smtClean="0"/>
              <a:t>幕府発給文書上に類義語は一度も出現しない。</a:t>
            </a:r>
            <a:endParaRPr lang="en-US" altLang="ja-JP" sz="2200" dirty="0" smtClean="0"/>
          </a:p>
          <a:p>
            <a:pPr marL="342900" lvl="0" indent="-342900">
              <a:spcBef>
                <a:spcPct val="20000"/>
              </a:spcBef>
              <a:buFont typeface="Arial" pitchFamily="34" charset="0"/>
              <a:buChar char="•"/>
            </a:pPr>
            <a:r>
              <a:rPr lang="ja-JP" altLang="en-US" sz="2200" smtClean="0"/>
              <a:t>「悪党」の使用頻繁は十四世紀まで高めた。</a:t>
            </a:r>
            <a:endParaRPr lang="en-US" altLang="ja-JP" sz="2200" dirty="0" smtClean="0"/>
          </a:p>
          <a:p>
            <a:pPr marL="342900" indent="-342900">
              <a:spcBef>
                <a:spcPct val="20000"/>
              </a:spcBef>
              <a:buFont typeface="Arial" pitchFamily="34" charset="0"/>
              <a:buChar char="•"/>
            </a:pPr>
            <a:r>
              <a:rPr kumimoji="0" lang="ja-JP" altLang="en-US" sz="2200" b="0" i="0" u="none" strike="noStrike" kern="1200" cap="none" spc="0" normalizeH="0" baseline="0" noProof="0" smtClean="0">
                <a:ln>
                  <a:noFill/>
                </a:ln>
                <a:solidFill>
                  <a:schemeClr val="tx1"/>
                </a:solidFill>
                <a:effectLst/>
                <a:uLnTx/>
                <a:uFillTx/>
                <a:latin typeface="+mn-lt"/>
                <a:ea typeface="+mn-ea"/>
                <a:cs typeface="+mn-cs"/>
              </a:rPr>
              <a:t>大</a:t>
            </a:r>
            <a:r>
              <a:rPr lang="ja-JP" altLang="en-US" sz="2200" smtClean="0"/>
              <a:t>部庄は数回悪党事件の背景になった。この発表は二件を検討し、鎌倉時代の悪党訴訟を明らかにしたい。</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a:t>
            </a:r>
            <a:r>
              <a:rPr lang="en-US" dirty="0" err="1" smtClean="0"/>
              <a:t>Akutō</a:t>
            </a:r>
            <a:r>
              <a:rPr lang="en-US" dirty="0" smtClean="0"/>
              <a:t>”?</a:t>
            </a:r>
            <a:br>
              <a:rPr lang="en-US" dirty="0" smtClean="0"/>
            </a:br>
            <a:r>
              <a:rPr lang="ja-JP" altLang="en-US" smtClean="0"/>
              <a:t>悪党とは？</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dirty="0" smtClean="0"/>
              <a:t>Numerous scholars have debated the meaning of </a:t>
            </a:r>
            <a:r>
              <a:rPr lang="en-US" dirty="0" err="1" smtClean="0"/>
              <a:t>Akutō</a:t>
            </a:r>
            <a:endParaRPr lang="en-US" dirty="0" smtClean="0"/>
          </a:p>
          <a:p>
            <a:r>
              <a:rPr lang="en-US" dirty="0" smtClean="0"/>
              <a:t>Many (Kuroda, </a:t>
            </a:r>
            <a:r>
              <a:rPr lang="en-US" dirty="0" err="1" smtClean="0"/>
              <a:t>Nagahara</a:t>
            </a:r>
            <a:r>
              <a:rPr lang="en-US" dirty="0" smtClean="0"/>
              <a:t>, Amino, etc.) try to identify </a:t>
            </a:r>
            <a:r>
              <a:rPr lang="en-US" dirty="0" err="1" smtClean="0"/>
              <a:t>Akutō</a:t>
            </a:r>
            <a:r>
              <a:rPr lang="en-US" dirty="0" smtClean="0"/>
              <a:t> as a social phenomenon.</a:t>
            </a:r>
            <a:endParaRPr lang="en-US" dirty="0"/>
          </a:p>
        </p:txBody>
      </p:sp>
      <p:sp>
        <p:nvSpPr>
          <p:cNvPr id="4" name="Content Placeholder 2"/>
          <p:cNvSpPr txBox="1">
            <a:spLocks/>
          </p:cNvSpPr>
          <p:nvPr/>
        </p:nvSpPr>
        <p:spPr>
          <a:xfrm>
            <a:off x="4716016" y="1556792"/>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多数の研究者はどう悪党を理解するかという問題について議論した。</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ja-JP" altLang="en-US" sz="3200" smtClean="0"/>
              <a:t>永原慶二、黒田俊雄、網野善彦などは悪党を社会的事象として扱う。</a:t>
            </a:r>
            <a:endParaRPr lang="en-US" altLang="ja-JP"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Tack</a:t>
            </a:r>
            <a:br>
              <a:rPr lang="en-US" dirty="0" smtClean="0"/>
            </a:br>
            <a:r>
              <a:rPr lang="ja-JP" altLang="en-US" smtClean="0"/>
              <a:t>もう一つの考え方</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err="1" smtClean="0"/>
              <a:t>Yamakage</a:t>
            </a:r>
            <a:r>
              <a:rPr lang="en-US" dirty="0" smtClean="0"/>
              <a:t> Kazuo argued that “</a:t>
            </a:r>
            <a:r>
              <a:rPr lang="en-US" dirty="0" err="1" smtClean="0"/>
              <a:t>Akutō</a:t>
            </a:r>
            <a:r>
              <a:rPr lang="en-US" dirty="0" smtClean="0"/>
              <a:t>” was a legal term, used to describe perpetrators of crimes against the state, who were in the </a:t>
            </a:r>
            <a:r>
              <a:rPr lang="en-US" dirty="0" err="1" smtClean="0"/>
              <a:t>Bakufu’s</a:t>
            </a:r>
            <a:r>
              <a:rPr lang="en-US" dirty="0" smtClean="0"/>
              <a:t> jurisdiction.</a:t>
            </a:r>
          </a:p>
          <a:p>
            <a:r>
              <a:rPr lang="en-US" dirty="0" smtClean="0"/>
              <a:t>If one convinced the </a:t>
            </a:r>
            <a:r>
              <a:rPr lang="en-US" dirty="0" err="1" smtClean="0"/>
              <a:t>Bakufu</a:t>
            </a:r>
            <a:r>
              <a:rPr lang="en-US" dirty="0" smtClean="0"/>
              <a:t> that one’s enemies were “</a:t>
            </a:r>
            <a:r>
              <a:rPr lang="en-US" dirty="0" err="1" smtClean="0"/>
              <a:t>Akutō</a:t>
            </a:r>
            <a:r>
              <a:rPr lang="en-US" dirty="0" smtClean="0"/>
              <a:t>,” the </a:t>
            </a:r>
            <a:r>
              <a:rPr lang="en-US" dirty="0" err="1" smtClean="0"/>
              <a:t>Bakufu</a:t>
            </a:r>
            <a:r>
              <a:rPr lang="en-US" dirty="0" smtClean="0"/>
              <a:t> was obligated to punish them.</a:t>
            </a:r>
          </a:p>
          <a:p>
            <a:r>
              <a:rPr lang="en-US" dirty="0" smtClean="0"/>
              <a:t>This talk will follow this line of study.</a:t>
            </a:r>
          </a:p>
          <a:p>
            <a:endParaRPr lang="en-US" dirty="0" smtClean="0"/>
          </a:p>
          <a:p>
            <a:endParaRPr lang="en-US" dirty="0" smtClean="0"/>
          </a:p>
          <a:p>
            <a:endParaRPr lang="en-US" dirty="0"/>
          </a:p>
        </p:txBody>
      </p:sp>
      <p:sp>
        <p:nvSpPr>
          <p:cNvPr id="4" name="Content Placeholder 2"/>
          <p:cNvSpPr txBox="1">
            <a:spLocks/>
          </p:cNvSpPr>
          <p:nvPr/>
        </p:nvSpPr>
        <p:spPr>
          <a:xfrm>
            <a:off x="4716016" y="1700808"/>
            <a:ext cx="4114800"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山陰加春夫は「悪党」が「</a:t>
            </a:r>
            <a:r>
              <a:rPr lang="ja-JP" altLang="en-US" sz="3200" smtClean="0"/>
              <a:t>国家体制秩序を乱す国家的犯罪人を意味する語」と論じた。</a:t>
            </a:r>
            <a:endParaRPr lang="en-US" altLang="ja-JP" sz="3200" dirty="0" smtClean="0"/>
          </a:p>
          <a:p>
            <a:pPr marL="342900" lvl="0" indent="-342900">
              <a:spcBef>
                <a:spcPct val="20000"/>
              </a:spcBef>
              <a:buFont typeface="Arial" pitchFamily="34" charset="0"/>
              <a:buChar char="•"/>
            </a:pPr>
            <a:r>
              <a:rPr lang="ja-JP" altLang="en-US" sz="3200" smtClean="0"/>
              <a:t>もし幕府に自分の敵が悪党だと納得させたら、幕府は敵を罰しなくてはならない。</a:t>
            </a:r>
            <a:endParaRPr lang="en-US" altLang="ja-JP" sz="3200" dirty="0" smtClean="0"/>
          </a:p>
          <a:p>
            <a:pPr marL="342900" lvl="0" indent="-342900">
              <a:spcBef>
                <a:spcPct val="20000"/>
              </a:spcBef>
              <a:buFont typeface="Arial" pitchFamily="34" charset="0"/>
              <a:buChar cha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この発表は、山陰氏ほかの研究に従う</a:t>
            </a:r>
            <a:r>
              <a:rPr lang="ja-JP" altLang="en-US" sz="320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The Province of Harima</a:t>
            </a:r>
            <a:br>
              <a:rPr lang="en-US" altLang="ja-JP" dirty="0" smtClean="0"/>
            </a:br>
            <a:r>
              <a:rPr lang="ja-JP" altLang="en-US" smtClean="0"/>
              <a:t>播磨国</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dirty="0" smtClean="0"/>
              <a:t>Natural transportation hub.</a:t>
            </a:r>
          </a:p>
          <a:p>
            <a:r>
              <a:rPr lang="en-US" dirty="0" smtClean="0"/>
              <a:t>Good agricultural production.</a:t>
            </a:r>
          </a:p>
          <a:p>
            <a:r>
              <a:rPr lang="en-US" dirty="0" smtClean="0"/>
              <a:t>Numerous </a:t>
            </a:r>
            <a:r>
              <a:rPr lang="en-US" dirty="0" err="1" smtClean="0"/>
              <a:t>Akutō</a:t>
            </a:r>
            <a:r>
              <a:rPr lang="en-US" dirty="0" smtClean="0"/>
              <a:t> cases.</a:t>
            </a:r>
          </a:p>
          <a:p>
            <a:r>
              <a:rPr lang="ja-JP" altLang="en-US" smtClean="0"/>
              <a:t>交通中心地</a:t>
            </a:r>
            <a:endParaRPr lang="en-US" altLang="ja-JP" dirty="0" smtClean="0"/>
          </a:p>
          <a:p>
            <a:r>
              <a:rPr lang="ja-JP" altLang="en-US" smtClean="0"/>
              <a:t>豊富な耕作</a:t>
            </a:r>
            <a:endParaRPr lang="en-US" altLang="ja-JP" dirty="0" smtClean="0"/>
          </a:p>
          <a:p>
            <a:r>
              <a:rPr lang="ja-JP" altLang="en-US" smtClean="0"/>
              <a:t>悪党の事件が多い</a:t>
            </a:r>
            <a:endParaRPr lang="en-US" dirty="0"/>
          </a:p>
        </p:txBody>
      </p:sp>
      <p:pic>
        <p:nvPicPr>
          <p:cNvPr id="1026" name="Picture 2" descr="File:Provinces of Japan-Harima.svg"/>
          <p:cNvPicPr>
            <a:picLocks noChangeAspect="1" noChangeArrowheads="1"/>
          </p:cNvPicPr>
          <p:nvPr/>
        </p:nvPicPr>
        <p:blipFill>
          <a:blip r:embed="rId2" cstate="print"/>
          <a:srcRect/>
          <a:stretch>
            <a:fillRect/>
          </a:stretch>
        </p:blipFill>
        <p:spPr bwMode="auto">
          <a:xfrm>
            <a:off x="4720258" y="1556792"/>
            <a:ext cx="4423742" cy="462412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a:t>
            </a:r>
            <a:r>
              <a:rPr lang="en-US" i="1" dirty="0" err="1" smtClean="0"/>
              <a:t>Mineaiki</a:t>
            </a:r>
            <a:r>
              <a:rPr lang="en-US" i="1" dirty="0" smtClean="0"/>
              <a:t/>
            </a:r>
            <a:br>
              <a:rPr lang="en-US" i="1" dirty="0" smtClean="0"/>
            </a:br>
            <a:r>
              <a:rPr lang="ja-JP" altLang="en-US" smtClean="0"/>
              <a:t>峯相記</a:t>
            </a:r>
            <a:endParaRPr lang="en-US" i="1"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altLang="ja-JP" dirty="0" smtClean="0"/>
              <a:t>Written at </a:t>
            </a:r>
            <a:r>
              <a:rPr lang="en-US" altLang="ja-JP" dirty="0" err="1" smtClean="0"/>
              <a:t>Keizokuji</a:t>
            </a:r>
            <a:r>
              <a:rPr lang="en-US" altLang="ja-JP" dirty="0" smtClean="0"/>
              <a:t>, in what is now Himeji.</a:t>
            </a:r>
          </a:p>
          <a:p>
            <a:r>
              <a:rPr lang="en-US" dirty="0" smtClean="0"/>
              <a:t>Full of information about Harima’s history, religion, geography.</a:t>
            </a:r>
          </a:p>
          <a:p>
            <a:r>
              <a:rPr lang="en-US" dirty="0" smtClean="0"/>
              <a:t>Probably, written in the late 1340s.</a:t>
            </a:r>
          </a:p>
          <a:p>
            <a:r>
              <a:rPr lang="en-US" dirty="0" smtClean="0"/>
              <a:t>Has a well known section on Harima’s </a:t>
            </a:r>
            <a:r>
              <a:rPr lang="en-US" dirty="0" err="1" smtClean="0"/>
              <a:t>akutō</a:t>
            </a:r>
            <a:r>
              <a:rPr lang="en-US" dirty="0" smtClean="0"/>
              <a:t> problem.</a:t>
            </a:r>
          </a:p>
        </p:txBody>
      </p:sp>
      <p:sp>
        <p:nvSpPr>
          <p:cNvPr id="4" name="Content Placeholder 2"/>
          <p:cNvSpPr txBox="1">
            <a:spLocks/>
          </p:cNvSpPr>
          <p:nvPr/>
        </p:nvSpPr>
        <p:spPr>
          <a:xfrm>
            <a:off x="4716016" y="1772816"/>
            <a:ext cx="4114800" cy="4525963"/>
          </a:xfrm>
          <a:prstGeom prst="rect">
            <a:avLst/>
          </a:prstGeom>
        </p:spPr>
        <p:txBody>
          <a:bodyPr vert="horz" lIns="91440" tIns="45720" rIns="91440" bIns="45720" rtlCol="0">
            <a:normAutofit fontScale="92500" lnSpcReduction="20000"/>
          </a:bodyPr>
          <a:lstStyle/>
          <a:p>
            <a:pPr marL="342900" indent="-342900">
              <a:spcBef>
                <a:spcPct val="20000"/>
              </a:spcBef>
              <a:buFont typeface="Arial" pitchFamily="34" charset="0"/>
              <a:buChar char="•"/>
            </a:pPr>
            <a:r>
              <a:rPr lang="ja-JP" altLang="en-US" sz="3200" smtClean="0"/>
              <a:t>鶏足寺（現代姫路市）で作成された。</a:t>
            </a:r>
            <a:endParaRPr kumimoji="0"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播磨国の歴史・地名・宗教などに詳しい。</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十四世紀中葉</a:t>
            </a:r>
            <a:r>
              <a:rPr lang="ja-JP" altLang="en-US" sz="3200" smtClean="0"/>
              <a:t>作成されたであろう。</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ja-JP" altLang="en-US" sz="3200" noProof="0" smtClean="0"/>
              <a:t>悪党の記述で有名である。</a:t>
            </a:r>
            <a:endParaRPr lang="en-US" altLang="ja-JP" sz="3200" noProof="0" dirty="0" smtClean="0"/>
          </a:p>
          <a:p>
            <a:pPr marL="342900" lvl="0" indent="-342900">
              <a:spcBef>
                <a:spcPct val="20000"/>
              </a:spcBef>
              <a:buFont typeface="Arial" pitchFamily="34" charset="0"/>
              <a:buChar char="•"/>
            </a:pPr>
            <a:r>
              <a:rPr kumimoji="0" lang="en-US" sz="3200" b="0" i="0" u="none" strike="noStrike" kern="1200" cap="none" spc="0" normalizeH="0" baseline="0" dirty="0" err="1" smtClean="0">
                <a:ln>
                  <a:noFill/>
                </a:ln>
                <a:solidFill>
                  <a:schemeClr val="tx1"/>
                </a:solidFill>
                <a:effectLst/>
                <a:uLnTx/>
                <a:uFillTx/>
                <a:latin typeface="+mn-lt"/>
                <a:ea typeface="+mn-ea"/>
                <a:cs typeface="+mn-cs"/>
              </a:rPr>
              <a:t>Morten</a:t>
            </a:r>
            <a:r>
              <a:rPr kumimoji="0" lang="en-US" sz="3200" b="0" i="0" u="none" strike="noStrike" kern="1200" cap="none" spc="0" normalizeH="0" baseline="0" dirty="0" smtClean="0">
                <a:ln>
                  <a:noFill/>
                </a:ln>
                <a:solidFill>
                  <a:schemeClr val="tx1"/>
                </a:solidFill>
                <a:effectLst/>
                <a:uLnTx/>
                <a:uFillTx/>
                <a:latin typeface="+mn-lt"/>
                <a:ea typeface="+mn-ea"/>
                <a:cs typeface="+mn-cs"/>
              </a:rPr>
              <a:t> </a:t>
            </a:r>
            <a:r>
              <a:rPr kumimoji="0" lang="en-US" sz="3200" b="0" i="0" u="none" strike="noStrike" kern="1200" cap="none" spc="0" normalizeH="0" baseline="0" dirty="0" err="1" smtClean="0">
                <a:ln>
                  <a:noFill/>
                </a:ln>
                <a:solidFill>
                  <a:schemeClr val="tx1"/>
                </a:solidFill>
                <a:effectLst/>
                <a:uLnTx/>
                <a:uFillTx/>
                <a:latin typeface="+mn-lt"/>
                <a:ea typeface="+mn-ea"/>
                <a:cs typeface="+mn-cs"/>
              </a:rPr>
              <a:t>Oxenboell</a:t>
            </a:r>
            <a:r>
              <a:rPr kumimoji="0" lang="ja-JP" altLang="en-US" sz="3200" b="0" i="0" u="none" strike="noStrike" kern="1200" cap="none" spc="0" normalizeH="0" baseline="0" smtClean="0">
                <a:ln>
                  <a:noFill/>
                </a:ln>
                <a:solidFill>
                  <a:schemeClr val="tx1"/>
                </a:solidFill>
                <a:effectLst/>
                <a:uLnTx/>
                <a:uFillTx/>
                <a:latin typeface="+mn-lt"/>
                <a:ea typeface="+mn-ea"/>
                <a:cs typeface="+mn-cs"/>
              </a:rPr>
              <a:t>氏は</a:t>
            </a:r>
            <a:r>
              <a:rPr kumimoji="0" lang="en-US" altLang="ja-JP" sz="3200" b="0" i="0" u="none" strike="noStrike" kern="1200" cap="none" spc="0" normalizeH="0" baseline="0" dirty="0" smtClean="0">
                <a:ln>
                  <a:noFill/>
                </a:ln>
                <a:solidFill>
                  <a:schemeClr val="tx1"/>
                </a:solidFill>
                <a:effectLst/>
                <a:uLnTx/>
                <a:uFillTx/>
                <a:latin typeface="+mn-lt"/>
                <a:ea typeface="+mn-ea"/>
                <a:cs typeface="+mn-cs"/>
              </a:rPr>
              <a:t>『</a:t>
            </a:r>
            <a:r>
              <a:rPr kumimoji="0" lang="ja-JP" altLang="en-US" sz="3200" b="0" i="0" u="none" strike="noStrike" kern="1200" cap="none" spc="0" normalizeH="0" baseline="0" smtClean="0">
                <a:ln>
                  <a:noFill/>
                </a:ln>
                <a:solidFill>
                  <a:schemeClr val="tx1"/>
                </a:solidFill>
                <a:effectLst/>
                <a:uLnTx/>
                <a:uFillTx/>
                <a:latin typeface="+mn-lt"/>
                <a:ea typeface="+mn-ea"/>
                <a:cs typeface="+mn-cs"/>
              </a:rPr>
              <a:t>峯相記</a:t>
            </a:r>
            <a:r>
              <a:rPr kumimoji="0" lang="en-US" altLang="ja-JP" sz="3200" b="0" i="0" u="none" strike="noStrike" kern="1200" cap="none" spc="0" normalizeH="0" baseline="0" dirty="0" smtClean="0">
                <a:ln>
                  <a:noFill/>
                </a:ln>
                <a:solidFill>
                  <a:schemeClr val="tx1"/>
                </a:solidFill>
                <a:effectLst/>
                <a:uLnTx/>
                <a:uFillTx/>
                <a:latin typeface="+mn-lt"/>
                <a:ea typeface="+mn-ea"/>
                <a:cs typeface="+mn-cs"/>
              </a:rPr>
              <a:t>』</a:t>
            </a:r>
            <a:r>
              <a:rPr kumimoji="0" lang="ja-JP" altLang="en-US" sz="3200" b="0" i="0" u="none" strike="noStrike" kern="1200" cap="none" spc="0" normalizeH="0" baseline="0" smtClean="0">
                <a:ln>
                  <a:noFill/>
                </a:ln>
                <a:solidFill>
                  <a:schemeClr val="tx1"/>
                </a:solidFill>
                <a:effectLst/>
                <a:uLnTx/>
                <a:uFillTx/>
                <a:latin typeface="+mn-lt"/>
                <a:ea typeface="+mn-ea"/>
                <a:cs typeface="+mn-cs"/>
              </a:rPr>
              <a:t>の悪党</a:t>
            </a:r>
            <a:r>
              <a:rPr lang="ja-JP" altLang="en-US" sz="3200" smtClean="0"/>
              <a:t>記述を三節に分ける。</a:t>
            </a:r>
            <a:endParaRPr lang="en-US" altLang="ja-JP" sz="3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a:t>
            </a:r>
            <a:r>
              <a:rPr lang="en-US" altLang="ja-JP" dirty="0" smtClean="0"/>
              <a:t>Section: Most Peculiar</a:t>
            </a:r>
            <a:r>
              <a:rPr lang="en-US" dirty="0" smtClean="0"/>
              <a:t/>
            </a:r>
            <a:br>
              <a:rPr lang="en-US" dirty="0" smtClean="0"/>
            </a:br>
            <a:r>
              <a:rPr lang="ja-JP" altLang="en-US" smtClean="0"/>
              <a:t>第一節：異類異形</a:t>
            </a:r>
            <a:endParaRPr lang="en-US" dirty="0"/>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pPr marL="0" indent="0">
              <a:buNone/>
            </a:pPr>
            <a:r>
              <a:rPr lang="en-US" dirty="0" smtClean="0"/>
              <a:t>“These bandits disguised themselves in a most peculiar way, completely unlike</a:t>
            </a:r>
            <a:r>
              <a:rPr lang="ja-JP" altLang="en-US" smtClean="0"/>
              <a:t>　</a:t>
            </a:r>
            <a:r>
              <a:rPr lang="en-US" dirty="0" smtClean="0"/>
              <a:t>normal people. They wore persimmon </a:t>
            </a:r>
            <a:r>
              <a:rPr lang="en-US" dirty="0" err="1" smtClean="0"/>
              <a:t>coloured</a:t>
            </a:r>
            <a:r>
              <a:rPr lang="en-US" dirty="0" smtClean="0"/>
              <a:t> </a:t>
            </a:r>
            <a:r>
              <a:rPr lang="en-US" dirty="0" err="1" smtClean="0"/>
              <a:t>katabira</a:t>
            </a:r>
            <a:r>
              <a:rPr lang="en-US" dirty="0" smtClean="0"/>
              <a:t> (thin kimono) and</a:t>
            </a:r>
            <a:r>
              <a:rPr lang="ja-JP" altLang="en-US" smtClean="0"/>
              <a:t> </a:t>
            </a:r>
            <a:r>
              <a:rPr lang="en-US" dirty="0" smtClean="0"/>
              <a:t>straw hats</a:t>
            </a:r>
            <a:r>
              <a:rPr lang="ja-JP" altLang="en-US" smtClean="0"/>
              <a:t> </a:t>
            </a:r>
            <a:r>
              <a:rPr lang="en-US" dirty="0" smtClean="0"/>
              <a:t>instead of </a:t>
            </a:r>
            <a:r>
              <a:rPr lang="en-US" dirty="0" err="1" smtClean="0"/>
              <a:t>eboshi</a:t>
            </a:r>
            <a:r>
              <a:rPr lang="en-US" dirty="0" smtClean="0"/>
              <a:t> and </a:t>
            </a:r>
            <a:r>
              <a:rPr lang="en-US" dirty="0" err="1" smtClean="0"/>
              <a:t>hakama</a:t>
            </a:r>
            <a:r>
              <a:rPr lang="en-US" dirty="0" smtClean="0"/>
              <a:t>. They never confronted people directly, but sneaked about with irregular bamboo quivers on their backs. At the waist they carried long swords with unadorned hilts and scabbards, and in their hands they held nothing but long shafted weapons made of sharpened sticks of bamboo or hard wood. They did not even wear breast plates or other kinds of armor.”</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7" name="TextBox 6"/>
          <p:cNvSpPr txBox="1"/>
          <p:nvPr/>
        </p:nvSpPr>
        <p:spPr>
          <a:xfrm>
            <a:off x="5081349" y="1628800"/>
            <a:ext cx="4062651" cy="4176464"/>
          </a:xfrm>
          <a:prstGeom prst="rect">
            <a:avLst/>
          </a:prstGeom>
          <a:noFill/>
        </p:spPr>
        <p:txBody>
          <a:bodyPr vert="eaVert" wrap="square" rtlCol="0">
            <a:spAutoFit/>
          </a:bodyPr>
          <a:lstStyle/>
          <a:p>
            <a:r>
              <a:rPr lang="ja-JP" altLang="en-US" sz="2800" smtClean="0">
                <a:latin typeface="真宗原典明朝" pitchFamily="1" charset="-128"/>
                <a:ea typeface="真宗原典明朝" pitchFamily="1" charset="-128"/>
              </a:rPr>
              <a:t>異類異形ナルアリサマ人倫ニ異ナリ。柿帷ニ六方笠ヲ着テ。烏帽子袴ヲ着シ。人ニ面ヲ合セズ。忍タル体ニテ数不具ナル高シコヲ負ヒツ。柄鞘ハゲタル太刀ヲハキ。竹ナガヱサイ棒杖バカリニテ。鎧腹巻ヲ着ルマデ兵具更</a:t>
            </a:r>
            <a:endParaRPr lang="en-US" altLang="ja-JP" sz="2800" dirty="0" smtClean="0">
              <a:latin typeface="真宗原典明朝" pitchFamily="1" charset="-128"/>
              <a:ea typeface="真宗原典明朝" pitchFamily="1" charset="-128"/>
            </a:endParaRPr>
          </a:p>
          <a:p>
            <a:r>
              <a:rPr lang="ja-JP" altLang="en-US" sz="2800" smtClean="0">
                <a:latin typeface="真宗原典明朝" pitchFamily="1" charset="-128"/>
                <a:ea typeface="真宗原典明朝" pitchFamily="1" charset="-128"/>
              </a:rPr>
              <a:t>ニナシ。</a:t>
            </a:r>
            <a:endParaRPr lang="en-US" sz="2800" dirty="0">
              <a:latin typeface="真宗原典明朝" pitchFamily="1" charset="-128"/>
              <a:ea typeface="真宗原典明朝" pitchFamily="1" charset="-128"/>
            </a:endParaRPr>
          </a:p>
        </p:txBody>
      </p:sp>
      <p:sp>
        <p:nvSpPr>
          <p:cNvPr id="8" name="TextBox 7"/>
          <p:cNvSpPr txBox="1"/>
          <p:nvPr/>
        </p:nvSpPr>
        <p:spPr>
          <a:xfrm>
            <a:off x="755576" y="5877272"/>
            <a:ext cx="2808312" cy="369332"/>
          </a:xfrm>
          <a:prstGeom prst="rect">
            <a:avLst/>
          </a:prstGeom>
          <a:noFill/>
        </p:spPr>
        <p:txBody>
          <a:bodyPr wrap="square" rtlCol="0">
            <a:spAutoFit/>
          </a:bodyPr>
          <a:lstStyle/>
          <a:p>
            <a:r>
              <a:rPr lang="en-US" dirty="0" smtClean="0"/>
              <a:t>Trans. </a:t>
            </a:r>
            <a:r>
              <a:rPr lang="en-US" dirty="0" err="1" smtClean="0"/>
              <a:t>Morten</a:t>
            </a:r>
            <a:r>
              <a:rPr lang="en-US" dirty="0" smtClean="0"/>
              <a:t> </a:t>
            </a:r>
            <a:r>
              <a:rPr lang="en-US" dirty="0" err="1" smtClean="0"/>
              <a:t>Oxenboell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a:t>
            </a:r>
            <a:r>
              <a:rPr lang="en-US" altLang="ja-JP" dirty="0" smtClean="0"/>
              <a:t>Section: Most Peculiar</a:t>
            </a:r>
            <a:r>
              <a:rPr lang="en-US" dirty="0" smtClean="0"/>
              <a:t/>
            </a:r>
            <a:br>
              <a:rPr lang="en-US" dirty="0" smtClean="0"/>
            </a:br>
            <a:r>
              <a:rPr lang="ja-JP" altLang="en-US" smtClean="0"/>
              <a:t>第一節：異類異形</a:t>
            </a:r>
            <a:endParaRPr lang="en-US"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err="1" smtClean="0"/>
              <a:t>Shoan</a:t>
            </a:r>
            <a:r>
              <a:rPr lang="en-US" dirty="0" smtClean="0"/>
              <a:t> (1299-1302) and </a:t>
            </a:r>
            <a:r>
              <a:rPr lang="en-US" dirty="0" err="1" smtClean="0"/>
              <a:t>Kengen</a:t>
            </a:r>
            <a:r>
              <a:rPr lang="en-US" dirty="0" smtClean="0"/>
              <a:t> (1302-1303) eras.</a:t>
            </a:r>
          </a:p>
          <a:p>
            <a:r>
              <a:rPr lang="en-US" dirty="0" err="1" smtClean="0"/>
              <a:t>Akutō</a:t>
            </a:r>
            <a:r>
              <a:rPr lang="en-US" dirty="0" smtClean="0"/>
              <a:t> are sparsely equipped, dress strangely, like gambling.</a:t>
            </a:r>
          </a:p>
          <a:p>
            <a:r>
              <a:rPr lang="en-US" dirty="0" smtClean="0"/>
              <a:t>Important piece of evidence for </a:t>
            </a:r>
            <a:r>
              <a:rPr lang="en-US" dirty="0" err="1" smtClean="0"/>
              <a:t>Amino’s</a:t>
            </a:r>
            <a:r>
              <a:rPr lang="en-US" dirty="0" smtClean="0"/>
              <a:t> argument that the </a:t>
            </a:r>
            <a:r>
              <a:rPr lang="en-US" dirty="0" err="1" smtClean="0"/>
              <a:t>Akutō</a:t>
            </a:r>
            <a:r>
              <a:rPr lang="en-US" dirty="0" smtClean="0"/>
              <a:t> are connected to outcasts.</a:t>
            </a:r>
          </a:p>
          <a:p>
            <a:r>
              <a:rPr lang="ja-JP" altLang="en-US" smtClean="0"/>
              <a:t>正安・乾元年間に活躍悪党人。</a:t>
            </a:r>
            <a:endParaRPr lang="en-US" altLang="ja-JP" dirty="0" smtClean="0"/>
          </a:p>
          <a:p>
            <a:r>
              <a:rPr lang="ja-JP" altLang="en-US" smtClean="0"/>
              <a:t>悪党は武器が不十分、変わった格好する。</a:t>
            </a:r>
            <a:endParaRPr lang="en-US" altLang="ja-JP" dirty="0" smtClean="0"/>
          </a:p>
          <a:p>
            <a:r>
              <a:rPr lang="ja-JP" altLang="en-US" smtClean="0"/>
              <a:t>網野氏はこの部分を悪党と非人の関係の証拠とする。</a:t>
            </a:r>
            <a:endParaRPr lang="en-US" altLang="ja-JP" dirty="0" smtClean="0"/>
          </a:p>
          <a:p>
            <a:pPr>
              <a:buNone/>
            </a:pPr>
            <a:endParaRPr lang="en-US" dirty="0"/>
          </a:p>
        </p:txBody>
      </p:sp>
      <p:sp>
        <p:nvSpPr>
          <p:cNvPr id="5" name="Content Placeholder 2"/>
          <p:cNvSpPr txBox="1">
            <a:spLocks/>
          </p:cNvSpPr>
          <p:nvPr/>
        </p:nvSpPr>
        <p:spPr>
          <a:xfrm>
            <a:off x="4716016" y="1772816"/>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TotalTime>
  <Words>3214</Words>
  <Application>Microsoft Office PowerPoint</Application>
  <PresentationFormat>On-screen Show (4:3)</PresentationFormat>
  <Paragraphs>192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Akutō at Ōbe Estate 大部荘における悪党活動</vt:lpstr>
      <vt:lpstr>The Word “Akutō” 「悪党」という言葉</vt:lpstr>
      <vt:lpstr>The word until the 13th Century 十三世紀まで </vt:lpstr>
      <vt:lpstr>What is an “Akutō”? 悪党とは？</vt:lpstr>
      <vt:lpstr>Another Tack もう一つの考え方</vt:lpstr>
      <vt:lpstr>The Province of Harima 播磨国</vt:lpstr>
      <vt:lpstr>The Mineaiki 峯相記</vt:lpstr>
      <vt:lpstr>First Section: Most Peculiar 第一節：異類異形</vt:lpstr>
      <vt:lpstr>First Section: Most Peculiar 第一節：異類異形</vt:lpstr>
      <vt:lpstr>Second Section: The Bakufu Strikes Back 第二節：幕府の逆襲</vt:lpstr>
      <vt:lpstr>Third Section: New Akutō? 第三節：新しい悪党？ </vt:lpstr>
      <vt:lpstr>Third Section: New Akutō? 第三節：新しい悪党？ </vt:lpstr>
      <vt:lpstr>The Enin 3 (1295) Ōbe Akutō Case 大部庄における永仁三年訴訟</vt:lpstr>
      <vt:lpstr>The Enin 3 (1295) Ōbe Akutō Case 大部庄における永仁三年訴訟</vt:lpstr>
      <vt:lpstr>The Enin 3 (1295) Ōbe Akutō Case 大部庄における永仁三年訴訟</vt:lpstr>
      <vt:lpstr>The Enin 3 (1295) Case Evidence 永仁三年訴訟の証拠</vt:lpstr>
      <vt:lpstr>The Enin 3 (1295) Case Evidence 永仁三年訴訟の証拠</vt:lpstr>
      <vt:lpstr>Who wrote the Hyakushō letter? 百姓申状の作成者はだれ？ </vt:lpstr>
      <vt:lpstr>The Author’s Education 作成者の教育</vt:lpstr>
      <vt:lpstr>The Genkō 2 (1322) Case  元亨二年の訴訟</vt:lpstr>
      <vt:lpstr>The List of Names 悪党交名</vt:lpstr>
      <vt:lpstr>PowerPoint Presentation</vt:lpstr>
      <vt:lpstr>The Genkō 2 (1322) Case’s Evidence  元亨二年の訴訟じょ証拠</vt:lpstr>
      <vt:lpstr>What Happened to the Locals? 庄民はどこ？</vt:lpstr>
      <vt:lpstr>Tōchigyō 当知行</vt:lpstr>
      <vt:lpstr>The Genkō 2 (1322) Case  元亨二年の訴訟</vt:lpstr>
      <vt:lpstr>Concluding Answers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Akutō at Ōbe Estate 大部荘における悪党活動</dc:title>
  <dc:creator>Dan Sherer</dc:creator>
  <cp:lastModifiedBy>Library User</cp:lastModifiedBy>
  <cp:revision>8</cp:revision>
  <dcterms:created xsi:type="dcterms:W3CDTF">2012-06-04T04:54:13Z</dcterms:created>
  <dcterms:modified xsi:type="dcterms:W3CDTF">2012-07-23T18:07:11Z</dcterms:modified>
</cp:coreProperties>
</file>