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lsx" ContentType="application/vnd.openxmlformats-officedocument.spreadsheetml.sheet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Default Extension="vml" ContentType="application/vnd.openxmlformats-officedocument.vmlDrawing"/>
  <Override PartName="/ppt/slides/slide20.xml" ContentType="application/vnd.openxmlformats-officedocument.presentationml.slide+xml"/>
  <Default Extension="emf" ContentType="image/x-emf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4152" r:id="rId1"/>
  </p:sldMasterIdLst>
  <p:notesMasterIdLst>
    <p:notesMasterId r:id="rId36"/>
  </p:notesMasterIdLst>
  <p:sldIdLst>
    <p:sldId id="256" r:id="rId2"/>
    <p:sldId id="257" r:id="rId3"/>
    <p:sldId id="276" r:id="rId4"/>
    <p:sldId id="277" r:id="rId5"/>
    <p:sldId id="258" r:id="rId6"/>
    <p:sldId id="278" r:id="rId7"/>
    <p:sldId id="279" r:id="rId8"/>
    <p:sldId id="265" r:id="rId9"/>
    <p:sldId id="266" r:id="rId10"/>
    <p:sldId id="281" r:id="rId11"/>
    <p:sldId id="259" r:id="rId12"/>
    <p:sldId id="282" r:id="rId13"/>
    <p:sldId id="267" r:id="rId14"/>
    <p:sldId id="283" r:id="rId15"/>
    <p:sldId id="268" r:id="rId16"/>
    <p:sldId id="287" r:id="rId17"/>
    <p:sldId id="290" r:id="rId18"/>
    <p:sldId id="289" r:id="rId19"/>
    <p:sldId id="292" r:id="rId20"/>
    <p:sldId id="269" r:id="rId21"/>
    <p:sldId id="293" r:id="rId22"/>
    <p:sldId id="270" r:id="rId23"/>
    <p:sldId id="294" r:id="rId24"/>
    <p:sldId id="261" r:id="rId25"/>
    <p:sldId id="295" r:id="rId26"/>
    <p:sldId id="272" r:id="rId27"/>
    <p:sldId id="271" r:id="rId28"/>
    <p:sldId id="296" r:id="rId29"/>
    <p:sldId id="262" r:id="rId30"/>
    <p:sldId id="297" r:id="rId31"/>
    <p:sldId id="273" r:id="rId32"/>
    <p:sldId id="274" r:id="rId33"/>
    <p:sldId id="298" r:id="rId34"/>
    <p:sldId id="263" r:id="rId3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preferSingleView="1">
    <p:restoredLeft sz="15620"/>
    <p:restoredTop sz="94660"/>
  </p:normalViewPr>
  <p:slideViewPr>
    <p:cSldViewPr>
      <p:cViewPr>
        <p:scale>
          <a:sx n="100" d="100"/>
          <a:sy n="100" d="100"/>
        </p:scale>
        <p:origin x="-3840" y="-15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EB7FEBA-605E-47AE-87EA-2486692C21A2}" type="datetimeFigureOut">
              <a:rPr lang="ja-JP" altLang="en-US"/>
              <a:pPr>
                <a:defRPr/>
              </a:pPr>
              <a:t>6/26/12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80382C-843B-4653-90CA-F23266E5761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pitchFamily="12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ヒラギノ角ゴ ProN W3" pitchFamily="127" charset="-128"/>
        <a:cs typeface="ヒラギノ角ゴ ProN W3" pitchFamily="12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ヒラギノ角ゴ ProN W3" pitchFamily="127" charset="-128"/>
        <a:cs typeface="ヒラギノ角ゴ ProN W3" pitchFamily="12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ヒラギノ角ゴ ProN W3" pitchFamily="127" charset="-128"/>
        <a:cs typeface="ヒラギノ角ゴ ProN W3" pitchFamily="12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ヒラギノ角ゴ ProN W3" pitchFamily="127" charset="-128"/>
        <a:cs typeface="ヒラギノ角ゴ ProN W3" pitchFamily="127" charset="-128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/>
          </a:p>
        </p:txBody>
      </p:sp>
      <p:sp>
        <p:nvSpPr>
          <p:cNvPr id="5" name="正方形/長方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/>
          </a:p>
        </p:txBody>
      </p:sp>
      <p:sp>
        <p:nvSpPr>
          <p:cNvPr id="6" name="正方形/長方形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/>
          </a:p>
        </p:txBody>
      </p:sp>
      <p:sp>
        <p:nvSpPr>
          <p:cNvPr id="7" name="正方形/長方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 smtClean="0"/>
              <a:t>マスタ サブタイトルの書式設定</a:t>
            </a:r>
            <a:endParaRPr lang="en-US"/>
          </a:p>
        </p:txBody>
      </p:sp>
      <p:sp>
        <p:nvSpPr>
          <p:cNvPr id="10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5447A83F-DBF2-434D-AAE7-856F6A93EE8A}" type="datetime1">
              <a:rPr lang="ja-JP" altLang="en-US"/>
              <a:pPr>
                <a:defRPr/>
              </a:pPr>
              <a:t>6/26/12</a:t>
            </a:fld>
            <a:endParaRPr lang="ja-JP" altLang="en-US"/>
          </a:p>
        </p:txBody>
      </p:sp>
      <p:sp>
        <p:nvSpPr>
          <p:cNvPr id="11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中世社会成立期の農業・開発と灌漑</a:t>
            </a:r>
          </a:p>
        </p:txBody>
      </p:sp>
      <p:sp>
        <p:nvSpPr>
          <p:cNvPr id="12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4CCB2-9862-4477-8ECB-FFDECC57EF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8C5FF-7CD5-4D4A-8478-DAA523DF9C06}" type="datetime1">
              <a:rPr lang="ja-JP" altLang="en-US"/>
              <a:pPr>
                <a:defRPr/>
              </a:pPr>
              <a:t>6/26/12</a:t>
            </a:fld>
            <a:endParaRPr lang="ja-JP" altLang="en-US"/>
          </a:p>
        </p:txBody>
      </p:sp>
      <p:sp>
        <p:nvSpPr>
          <p:cNvPr id="5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中世社会成立期の農業・開発と灌漑</a:t>
            </a:r>
          </a:p>
        </p:txBody>
      </p:sp>
      <p:sp>
        <p:nvSpPr>
          <p:cNvPr id="6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AB476-AA7A-432D-9263-AED39250BB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FB49C-01CA-40F2-9E4B-CF4C8720487D}" type="datetime1">
              <a:rPr lang="ja-JP" altLang="en-US"/>
              <a:pPr>
                <a:defRPr/>
              </a:pPr>
              <a:t>6/26/12</a:t>
            </a:fld>
            <a:endParaRPr lang="ja-JP" altLang="en-US"/>
          </a:p>
        </p:txBody>
      </p:sp>
      <p:sp>
        <p:nvSpPr>
          <p:cNvPr id="6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中世社会成立期の農業・開発と灌漑</a:t>
            </a:r>
          </a:p>
        </p:txBody>
      </p:sp>
      <p:sp>
        <p:nvSpPr>
          <p:cNvPr id="7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D4C0C-F900-45B4-BC88-C42AEF69AE4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E2E28-5A58-4877-B725-4657CF127EE1}" type="datetime1">
              <a:rPr lang="ja-JP" altLang="en-US"/>
              <a:pPr>
                <a:defRPr/>
              </a:pPr>
              <a:t>6/26/12</a:t>
            </a:fld>
            <a:endParaRPr lang="ja-JP" altLang="en-US"/>
          </a:p>
        </p:txBody>
      </p:sp>
      <p:sp>
        <p:nvSpPr>
          <p:cNvPr id="8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中世社会成立期の農業・開発と灌漑</a:t>
            </a:r>
          </a:p>
        </p:txBody>
      </p:sp>
      <p:sp>
        <p:nvSpPr>
          <p:cNvPr id="9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30C79-AD1F-4619-8BA8-36DBFB9579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FB3B1-7F1B-425D-8E89-AEB4E3224350}" type="datetime1">
              <a:rPr lang="ja-JP" altLang="en-US"/>
              <a:pPr>
                <a:defRPr/>
              </a:pPr>
              <a:t>6/26/12</a:t>
            </a:fld>
            <a:endParaRPr lang="ja-JP" altLang="en-US"/>
          </a:p>
        </p:txBody>
      </p:sp>
      <p:sp>
        <p:nvSpPr>
          <p:cNvPr id="5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中世社会成立期の農業・開発と灌漑</a:t>
            </a:r>
          </a:p>
        </p:txBody>
      </p:sp>
      <p:sp>
        <p:nvSpPr>
          <p:cNvPr id="6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75091-289E-4BBD-AC6E-A823C6E086F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3DC9C-69DE-4291-BD38-00D1664B1EAD}" type="datetime1">
              <a:rPr lang="ja-JP" altLang="en-US"/>
              <a:pPr>
                <a:defRPr/>
              </a:pPr>
              <a:t>6/26/12</a:t>
            </a:fld>
            <a:endParaRPr lang="ja-JP" altLang="en-US"/>
          </a:p>
        </p:txBody>
      </p:sp>
      <p:sp>
        <p:nvSpPr>
          <p:cNvPr id="4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中世社会成立期の農業・開発と灌漑</a:t>
            </a:r>
          </a:p>
        </p:txBody>
      </p:sp>
      <p:sp>
        <p:nvSpPr>
          <p:cNvPr id="5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E5A65-DDC5-4BD5-9E0E-A1B0D37FF0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タイトル プレースホルダ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70659" name="テキスト プレースホルダ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1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27CB3D4-880F-46D8-A995-3FCA3FFA0B44}" type="datetime1">
              <a:rPr lang="ja-JP" altLang="en-US"/>
              <a:pPr>
                <a:defRPr/>
              </a:pPr>
              <a:t>6/26/12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中世社会成立期の農業・開発と灌漑</a:t>
            </a:r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1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67FB7BA-342A-44C1-B1BC-3C09264305E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58" r:id="rId2"/>
    <p:sldLayoutId id="2147484157" r:id="rId3"/>
    <p:sldLayoutId id="2147484156" r:id="rId4"/>
    <p:sldLayoutId id="2147484155" r:id="rId5"/>
    <p:sldLayoutId id="2147484154" r:id="rId6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kern="1200">
          <a:solidFill>
            <a:schemeClr val="tx2"/>
          </a:solidFill>
          <a:latin typeface="+mj-lt"/>
          <a:ea typeface="+mj-ea"/>
          <a:cs typeface="HG明朝E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27" charset="0"/>
          <a:ea typeface="HG明朝E" charset="-128"/>
          <a:cs typeface="HG明朝E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27" charset="0"/>
          <a:ea typeface="HG明朝E" charset="-128"/>
          <a:cs typeface="HG明朝E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27" charset="0"/>
          <a:ea typeface="HG明朝E" charset="-128"/>
          <a:cs typeface="HG明朝E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27" charset="0"/>
          <a:ea typeface="HG明朝E" charset="-128"/>
          <a:cs typeface="HG明朝E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27" charset="0"/>
          <a:ea typeface="HG明朝E" charset="-128"/>
          <a:cs typeface="HG明朝E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27" charset="0"/>
          <a:ea typeface="HG明朝E" charset="-128"/>
          <a:cs typeface="HG明朝E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27" charset="0"/>
          <a:ea typeface="HG明朝E" charset="-128"/>
          <a:cs typeface="HG明朝E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27" charset="0"/>
          <a:ea typeface="HG明朝E" charset="-128"/>
          <a:cs typeface="HG明朝E" charset="-12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27" charset="2"/>
        <a:buChar char=""/>
        <a:defRPr kumimoji="1" sz="2600" kern="1200">
          <a:solidFill>
            <a:schemeClr val="tx1"/>
          </a:solidFill>
          <a:latin typeface="+mn-lt"/>
          <a:ea typeface="+mn-ea"/>
          <a:cs typeface="ＭＳ Ｐゴシック" pitchFamily="127" charset="-128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27" charset="2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27" charset="2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127" charset="2"/>
        <a:buChar char="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127" charset="2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4" Type="http://schemas.openxmlformats.org/officeDocument/2006/relationships/package" Target="../embeddings/package1.xlsx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タイトル 1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990600"/>
          </a:xfrm>
        </p:spPr>
        <p:txBody>
          <a:bodyPr/>
          <a:lstStyle/>
          <a:p>
            <a:pPr algn="ctr" eaLnBrk="1" hangingPunct="1"/>
            <a:r>
              <a:rPr lang="ja-JP" altLang="en-US" sz="2900" b="1"/>
              <a:t>中世社会成立期の農業・開発と灌漑</a:t>
            </a:r>
            <a:r>
              <a:rPr lang="en-US" altLang="ja-JP" sz="2900"/>
              <a:t/>
            </a:r>
            <a:br>
              <a:rPr lang="en-US" altLang="ja-JP" sz="2900"/>
            </a:br>
            <a:r>
              <a:rPr lang="en-US" altLang="ja-JP" sz="2400">
                <a:latin typeface="Gill Sans" pitchFamily="127" charset="0"/>
                <a:ea typeface="ＭＳ 明朝" pitchFamily="127" charset="-128"/>
                <a:cs typeface="ＭＳ 明朝" pitchFamily="127" charset="-128"/>
              </a:rPr>
              <a:t>Agriculture in Early Medieval Times—</a:t>
            </a:r>
            <a:br>
              <a:rPr lang="en-US" altLang="ja-JP" sz="2400">
                <a:latin typeface="Gill Sans" pitchFamily="127" charset="0"/>
                <a:ea typeface="ＭＳ 明朝" pitchFamily="127" charset="-128"/>
                <a:cs typeface="ＭＳ 明朝" pitchFamily="127" charset="-128"/>
              </a:rPr>
            </a:br>
            <a:r>
              <a:rPr lang="en-US" altLang="ja-JP" sz="2400">
                <a:latin typeface="Gill Sans" pitchFamily="127" charset="0"/>
                <a:ea typeface="ＭＳ 明朝" pitchFamily="127" charset="-128"/>
                <a:cs typeface="ＭＳ 明朝" pitchFamily="127" charset="-128"/>
              </a:rPr>
              <a:t>Land Reclamation and Irrigation</a:t>
            </a:r>
            <a:endParaRPr lang="ja-JP" altLang="en-US">
              <a:latin typeface="Times New Roman" pitchFamily="127" charset="0"/>
              <a:ea typeface="ＭＳ 明朝" pitchFamily="127" charset="-128"/>
              <a:cs typeface="ＭＳ 明朝" pitchFamily="127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pPr eaLnBrk="1" fontAlgn="auto">
              <a:spcAft>
                <a:spcPts val="0"/>
              </a:spcAft>
              <a:buFont typeface="Wingdings 3"/>
              <a:buNone/>
              <a:defRPr/>
            </a:pPr>
            <a:r>
              <a:rPr lang="ja-JP" altLang="ja-JP" b="1" dirty="0"/>
              <a:t>帝京大学　文学部</a:t>
            </a:r>
            <a:endParaRPr lang="ja-JP" altLang="ja-JP" dirty="0"/>
          </a:p>
          <a:p>
            <a:pPr eaLnBrk="1" fontAlgn="auto">
              <a:spcAft>
                <a:spcPts val="0"/>
              </a:spcAft>
              <a:buFont typeface="Wingdings 3"/>
              <a:buNone/>
              <a:defRPr/>
            </a:pPr>
            <a:r>
              <a:rPr lang="ja-JP" altLang="ja-JP" b="1" dirty="0"/>
              <a:t>　　　　　　　　　　　　　　　　　　　　　　　　　</a:t>
            </a:r>
            <a:endParaRPr lang="en-US" altLang="ja-JP" b="1" dirty="0" smtClean="0"/>
          </a:p>
          <a:p>
            <a:pPr eaLnBrk="1" fontAlgn="auto">
              <a:spcAft>
                <a:spcPts val="0"/>
              </a:spcAft>
              <a:buFont typeface="Wingdings 3"/>
              <a:buNone/>
              <a:defRPr/>
            </a:pPr>
            <a:r>
              <a:rPr lang="ja-JP" altLang="ja-JP" b="1" dirty="0"/>
              <a:t>　木　村　茂　光</a:t>
            </a:r>
            <a:endParaRPr lang="ja-JP" altLang="ja-JP" dirty="0"/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/>
              <a:t>２，</a:t>
            </a:r>
            <a:r>
              <a:rPr lang="ja-JP" altLang="en-US" sz="4000" b="1"/>
              <a:t>百姓の経営と畠作</a:t>
            </a:r>
            <a:endParaRPr lang="en-US" sz="4000" b="1">
              <a:ea typeface="HG明朝E" charset="-128"/>
            </a:endParaRPr>
          </a:p>
        </p:txBody>
      </p:sp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6858000" cy="625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/>
              <a:t>Management by Cultivators and Dry Field Cultivation</a:t>
            </a:r>
          </a:p>
          <a:p>
            <a:pPr>
              <a:spcBef>
                <a:spcPct val="50000"/>
              </a:spcBef>
            </a:pPr>
            <a:r>
              <a:rPr lang="ja-JP" altLang="en-US" sz="3600">
                <a:latin typeface="Gill Sans MT" charset="0"/>
              </a:rPr>
              <a:t>畠地・畠作は百姓経営の拠点</a:t>
            </a:r>
            <a:endParaRPr lang="en-US" altLang="ja-JP" sz="3600">
              <a:latin typeface="Gill Sans MT" charset="0"/>
            </a:endParaRPr>
          </a:p>
          <a:p>
            <a:pPr>
              <a:spcBef>
                <a:spcPct val="50000"/>
              </a:spcBef>
            </a:pPr>
            <a:r>
              <a:rPr lang="en-US" sz="3600"/>
              <a:t>Cultivators focused their management efforts on dry fields and their cultivation</a:t>
            </a:r>
          </a:p>
          <a:p>
            <a:pPr>
              <a:spcBef>
                <a:spcPct val="50000"/>
              </a:spcBef>
            </a:pPr>
            <a:endParaRPr lang="en-US" sz="3600"/>
          </a:p>
          <a:p>
            <a:pPr>
              <a:spcBef>
                <a:spcPct val="50000"/>
              </a:spcBef>
            </a:pPr>
            <a:endParaRPr lang="en-US" sz="3600"/>
          </a:p>
          <a:p>
            <a:pPr algn="ctr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タイトル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990600"/>
          </a:xfrm>
        </p:spPr>
        <p:txBody>
          <a:bodyPr/>
          <a:lstStyle/>
          <a:p>
            <a:pPr eaLnBrk="1" hangingPunct="1"/>
            <a:r>
              <a:rPr lang="ja-JP" altLang="en-US" b="1"/>
              <a:t>２，平安遺文　</a:t>
            </a:r>
            <a:r>
              <a:rPr lang="en-US" altLang="ja-JP" b="1"/>
              <a:t>(</a:t>
            </a:r>
            <a:r>
              <a:rPr lang="en-US" altLang="ja-JP"/>
              <a:t>Heian Ibun) 2147 (Doc. 4)</a:t>
            </a:r>
          </a:p>
        </p:txBody>
      </p:sp>
      <p:sp>
        <p:nvSpPr>
          <p:cNvPr id="29698" name="コンテンツ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3581400" cy="4876800"/>
          </a:xfrm>
        </p:spPr>
        <p:txBody>
          <a:bodyPr/>
          <a:lstStyle/>
          <a:p>
            <a:pPr eaLnBrk="1">
              <a:buFont typeface="Wingdings 3" pitchFamily="127" charset="2"/>
              <a:buNone/>
            </a:pPr>
            <a:r>
              <a:rPr lang="en-US" altLang="ja-JP" sz="2800" u="sng">
                <a:latin typeface="Gill Sans" pitchFamily="127" charset="0"/>
              </a:rPr>
              <a:t>Report on Iga estate, early 12th C:</a:t>
            </a:r>
            <a:r>
              <a:rPr lang="en-US" altLang="ja-JP" sz="2800">
                <a:latin typeface="Gill Sans" pitchFamily="127" charset="0"/>
              </a:rPr>
              <a:t> </a:t>
            </a:r>
          </a:p>
          <a:p>
            <a:pPr eaLnBrk="1"/>
            <a:r>
              <a:rPr lang="en-US" altLang="ja-JP" sz="2400">
                <a:latin typeface="Gill Sans" pitchFamily="127" charset="0"/>
              </a:rPr>
              <a:t>“Since these are not dry fields under the provincial governor’s control, they are where woodsmen live.”</a:t>
            </a:r>
          </a:p>
          <a:p>
            <a:pPr eaLnBrk="1"/>
            <a:r>
              <a:rPr lang="en-US" altLang="ja-JP" sz="2400">
                <a:latin typeface="Gill Sans" pitchFamily="127" charset="0"/>
              </a:rPr>
              <a:t>“The provincial governor is not aware of [does not tax] dry fields.  This is a provincial custom.”</a:t>
            </a:r>
            <a:endParaRPr lang="en-US" altLang="ja-JP" sz="2200">
              <a:latin typeface="Gill Sans" pitchFamily="127" charset="0"/>
            </a:endParaRPr>
          </a:p>
          <a:p>
            <a:pPr eaLnBrk="1">
              <a:buFont typeface="Wingdings 3" pitchFamily="127" charset="2"/>
              <a:buNone/>
            </a:pPr>
            <a:r>
              <a:rPr lang="ja-JP" altLang="en-US" sz="2400"/>
              <a:t>　</a:t>
            </a:r>
            <a:r>
              <a:rPr lang="ja-JP" altLang="en-US"/>
              <a:t>　　　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419600" y="1219200"/>
            <a:ext cx="4495800" cy="4910138"/>
          </a:xfrm>
        </p:spPr>
        <p:txBody>
          <a:bodyPr/>
          <a:lstStyle/>
          <a:p>
            <a:pPr eaLnBrk="1"/>
            <a:r>
              <a:rPr lang="en-US" altLang="ja-JP" sz="2800"/>
              <a:t>①</a:t>
            </a:r>
            <a:r>
              <a:rPr lang="ja-JP" altLang="en-US" sz="2800"/>
              <a:t>１２世紀前半の伊賀国黒田荘に関する勘文</a:t>
            </a:r>
            <a:endParaRPr lang="en-US" altLang="ja-JP" sz="2800"/>
          </a:p>
          <a:p>
            <a:pPr eaLnBrk="1"/>
            <a:r>
              <a:rPr lang="ja-JP" altLang="en-US" sz="2800"/>
              <a:t>　　・然して則ち国司左右の畠に非らざるを以て、杣工の住所為るなり。</a:t>
            </a:r>
            <a:endParaRPr lang="en-US" altLang="ja-JP" sz="2800"/>
          </a:p>
          <a:p>
            <a:pPr eaLnBrk="1"/>
            <a:r>
              <a:rPr lang="ja-JP" altLang="en-US" sz="2800"/>
              <a:t>　　・畠に至りては国司の知るところに非ず。是また国例なり。</a:t>
            </a:r>
            <a:endParaRPr lang="en-US" altLang="ja-JP" sz="2800"/>
          </a:p>
          <a:p>
            <a:pPr eaLnBrk="1"/>
            <a:r>
              <a:rPr lang="ja-JP" altLang="en-US" sz="2800"/>
              <a:t>　　・畠地子は国司の知るところに非ず。</a:t>
            </a:r>
            <a:endParaRPr lang="en-US" altLang="ja-JP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ja-JP" altLang="en-US" b="1"/>
              <a:t>平安遺文　</a:t>
            </a:r>
            <a:r>
              <a:rPr lang="en-US" altLang="ja-JP" b="1"/>
              <a:t>(</a:t>
            </a:r>
            <a:r>
              <a:rPr lang="en-US" altLang="ja-JP"/>
              <a:t>Heian Ibun) 2147 (Doc. 4)</a:t>
            </a:r>
            <a:endParaRPr lang="en-US">
              <a:ea typeface="HG明朝E" charset="-128"/>
            </a:endParaRPr>
          </a:p>
        </p:txBody>
      </p:sp>
      <p:sp>
        <p:nvSpPr>
          <p:cNvPr id="31746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910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>
                <a:latin typeface="Gill Sans" pitchFamily="127" charset="0"/>
                <a:ea typeface="ＭＳ Ｐゴシック" pitchFamily="127" charset="-128"/>
              </a:rPr>
              <a:t>Dry field lands are outside the control of provincial governors = Field rents are not even levied</a:t>
            </a:r>
          </a:p>
          <a:p>
            <a:pPr>
              <a:lnSpc>
                <a:spcPct val="90000"/>
              </a:lnSpc>
            </a:pPr>
            <a:r>
              <a:rPr lang="en-US" sz="3200">
                <a:latin typeface="Gill Sans" pitchFamily="127" charset="0"/>
                <a:ea typeface="ＭＳ Ｐゴシック" pitchFamily="127" charset="-128"/>
              </a:rPr>
              <a:t>The “residence” of woodsmen cutters = their base of operations</a:t>
            </a:r>
            <a:endParaRPr lang="en-US" sz="3200">
              <a:latin typeface="Times New Roman" pitchFamily="127" charset="0"/>
              <a:ea typeface="ＭＳ Ｐゴシック" pitchFamily="127" charset="-128"/>
            </a:endParaRPr>
          </a:p>
        </p:txBody>
      </p:sp>
      <p:sp>
        <p:nvSpPr>
          <p:cNvPr id="31747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4038600" cy="4910138"/>
          </a:xfrm>
        </p:spPr>
        <p:txBody>
          <a:bodyPr/>
          <a:lstStyle/>
          <a:p>
            <a:pPr eaLnBrk="1"/>
            <a:r>
              <a:rPr lang="en-US" altLang="ja-JP" sz="3200"/>
              <a:t>→</a:t>
            </a:r>
            <a:r>
              <a:rPr lang="ja-JP" altLang="en-US" sz="3200"/>
              <a:t>畠地は国司の支配の対象外＝畠地子も賦課されない</a:t>
            </a:r>
            <a:endParaRPr lang="en-US" altLang="ja-JP" sz="3200"/>
          </a:p>
          <a:p>
            <a:pPr eaLnBrk="1"/>
            <a:r>
              <a:rPr lang="ja-JP" altLang="en-US" sz="3200"/>
              <a:t>→杣工＜そまく＞の「住所」＝経営の拠点　</a:t>
            </a:r>
            <a:endParaRPr lang="en-US" altLang="ja-JP" sz="3200"/>
          </a:p>
          <a:p>
            <a:endParaRPr lang="en-US" sz="3200">
              <a:ea typeface="ＭＳ Ｐゴシック" pitchFamily="12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ja-JP" altLang="en-US"/>
              <a:t>百姓らの主張</a:t>
            </a:r>
            <a:r>
              <a:rPr lang="en-US" altLang="ja-JP"/>
              <a:t>, 1197 (</a:t>
            </a:r>
            <a:r>
              <a:rPr lang="ja-JP" altLang="en-US"/>
              <a:t>史料５）</a:t>
            </a:r>
            <a:r>
              <a:rPr lang="en-US" altLang="ja-JP"/>
              <a:t/>
            </a:r>
            <a:br>
              <a:rPr lang="en-US" altLang="ja-JP"/>
            </a:br>
            <a:r>
              <a:rPr lang="en-US" altLang="ja-JP"/>
              <a:t>Cultivators’ Complaint</a:t>
            </a:r>
            <a:r>
              <a:rPr lang="ja-JP" altLang="en-US"/>
              <a:t>（</a:t>
            </a:r>
            <a:r>
              <a:rPr lang="en-US" altLang="ja-JP"/>
              <a:t>Doc.</a:t>
            </a:r>
            <a:r>
              <a:rPr lang="ja-JP" altLang="en-US"/>
              <a:t>５）</a:t>
            </a:r>
            <a:endParaRPr lang="en-US" altLang="ja-JP"/>
          </a:p>
        </p:txBody>
      </p:sp>
      <p:sp>
        <p:nvSpPr>
          <p:cNvPr id="33794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57200" y="1219200"/>
            <a:ext cx="4038600" cy="4910138"/>
          </a:xfrm>
        </p:spPr>
        <p:txBody>
          <a:bodyPr/>
          <a:lstStyle/>
          <a:p>
            <a:r>
              <a:rPr lang="en-US" sz="1800">
                <a:ea typeface="ＭＳ Ｐゴシック" pitchFamily="127" charset="-128"/>
              </a:rPr>
              <a:t>Complaint by cultivators of Koinumaru hamlet, Harima province, end of 12th C (</a:t>
            </a:r>
            <a:r>
              <a:rPr lang="en-US" sz="1800" i="1">
                <a:ea typeface="ＭＳ Ｐゴシック" pitchFamily="127" charset="-128"/>
              </a:rPr>
              <a:t>Kamakura ibun</a:t>
            </a:r>
            <a:r>
              <a:rPr lang="en-US" sz="1800">
                <a:ea typeface="ＭＳ Ｐゴシック" pitchFamily="127" charset="-128"/>
              </a:rPr>
              <a:t> 912)</a:t>
            </a:r>
          </a:p>
          <a:p>
            <a:r>
              <a:rPr lang="en-US" sz="1800">
                <a:ea typeface="ＭＳ Ｐゴシック" pitchFamily="127" charset="-128"/>
              </a:rPr>
              <a:t> “If our dry fields are confiscated, where shall we live and how shall we pay our taxes?”</a:t>
            </a:r>
          </a:p>
          <a:p>
            <a:r>
              <a:rPr lang="en-US" sz="1800">
                <a:ea typeface="ＭＳ Ｐゴシック" pitchFamily="127" charset="-128"/>
              </a:rPr>
              <a:t>“If you seize our pond, what water will we use to cultivate our paddy fields?”</a:t>
            </a:r>
          </a:p>
          <a:p>
            <a:r>
              <a:rPr lang="en-US" sz="1800">
                <a:ea typeface="ＭＳ Ｐゴシック" pitchFamily="127" charset="-128"/>
              </a:rPr>
              <a:t>“If you confiscate our homes and harass those who live there, who will cultivate the hamlet’s fields, who will see that the annual rice levies are paid?”</a:t>
            </a:r>
          </a:p>
        </p:txBody>
      </p:sp>
      <p:sp>
        <p:nvSpPr>
          <p:cNvPr id="33795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648200" y="1219200"/>
            <a:ext cx="4191000" cy="4910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400"/>
              <a:t>②</a:t>
            </a:r>
            <a:r>
              <a:rPr lang="ja-JP" altLang="en-US" sz="2400"/>
              <a:t>１２世紀末の播磨国小犬丸保の百姓らの主張</a:t>
            </a:r>
            <a:r>
              <a:rPr lang="en-US" altLang="ja-JP" sz="2400"/>
              <a:t> 『</a:t>
            </a:r>
            <a:r>
              <a:rPr lang="ja-JP" altLang="en-US" sz="2400"/>
              <a:t>鎌倉遺文</a:t>
            </a:r>
            <a:r>
              <a:rPr lang="en-US" altLang="ja-JP" sz="2400"/>
              <a:t>』912</a:t>
            </a:r>
            <a:r>
              <a:rPr lang="ja-JP" altLang="en-US" sz="2400"/>
              <a:t>号</a:t>
            </a:r>
            <a:endParaRPr lang="en-US" altLang="ja-JP" sz="2400"/>
          </a:p>
          <a:p>
            <a:pPr>
              <a:lnSpc>
                <a:spcPct val="90000"/>
              </a:lnSpc>
            </a:pPr>
            <a:r>
              <a:rPr lang="ja-JP" altLang="en-US" sz="2400"/>
              <a:t>・</a:t>
            </a:r>
            <a:r>
              <a:rPr lang="en-US" altLang="ja-JP" sz="2400"/>
              <a:t>	</a:t>
            </a:r>
            <a:r>
              <a:rPr lang="ja-JP" altLang="en-US" sz="2400"/>
              <a:t>「およそ畠地を点ぜられれば、土民何処に居住し、課役を勤仕せん」</a:t>
            </a:r>
            <a:endParaRPr lang="en-US" altLang="ja-JP" sz="2400"/>
          </a:p>
          <a:p>
            <a:pPr>
              <a:lnSpc>
                <a:spcPct val="90000"/>
              </a:lnSpc>
            </a:pPr>
            <a:r>
              <a:rPr lang="ja-JP" altLang="en-US" sz="2400"/>
              <a:t>・</a:t>
            </a:r>
            <a:r>
              <a:rPr lang="en-US" altLang="ja-JP" sz="2400"/>
              <a:t>	</a:t>
            </a:r>
            <a:r>
              <a:rPr lang="ja-JP" altLang="en-US" sz="2400"/>
              <a:t>「池を押領されれば、何水を以て作田を養わしめん」</a:t>
            </a:r>
            <a:endParaRPr lang="en-US" altLang="ja-JP" sz="2400"/>
          </a:p>
          <a:p>
            <a:pPr>
              <a:lnSpc>
                <a:spcPct val="90000"/>
              </a:lnSpc>
            </a:pPr>
            <a:r>
              <a:rPr lang="ja-JP" altLang="en-US" sz="2400"/>
              <a:t>・</a:t>
            </a:r>
            <a:r>
              <a:rPr lang="en-US" altLang="ja-JP" sz="2400"/>
              <a:t>	</a:t>
            </a:r>
            <a:r>
              <a:rPr lang="ja-JP" altLang="en-US" sz="2400"/>
              <a:t>「在家を点定し、住人を妨げられれば、誰人をもって保田を耕作し、所当官物を済ませしめべけんや」</a:t>
            </a:r>
            <a:endParaRPr lang="en-US" altLang="ja-JP" sz="2400"/>
          </a:p>
          <a:p>
            <a:pPr>
              <a:lnSpc>
                <a:spcPct val="90000"/>
              </a:lnSpc>
              <a:buFont typeface="Wingdings 3" pitchFamily="127" charset="2"/>
              <a:buNone/>
            </a:pPr>
            <a:r>
              <a:rPr lang="ja-JP" altLang="en-US" sz="2800"/>
              <a:t>　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Place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ea typeface="HG明朝E" charset="-128"/>
            </a:endParaRP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138"/>
          </a:xfrm>
        </p:spPr>
        <p:txBody>
          <a:bodyPr/>
          <a:lstStyle/>
          <a:p>
            <a:pPr eaLnBrk="1"/>
            <a:r>
              <a:rPr lang="en-US" altLang="ja-JP" sz="3200"/>
              <a:t>→</a:t>
            </a:r>
            <a:r>
              <a:rPr lang="ja-JP" altLang="en-US" sz="3200"/>
              <a:t>畠地＝居住地＝在家＝保田の経営と所当官物納入のための拠点</a:t>
            </a:r>
            <a:endParaRPr lang="en-US" altLang="ja-JP" sz="3200"/>
          </a:p>
          <a:p>
            <a:pPr eaLnBrk="1"/>
            <a:endParaRPr lang="en-US" altLang="ja-JP" sz="3200"/>
          </a:p>
          <a:p>
            <a:pPr eaLnBrk="1"/>
            <a:r>
              <a:rPr lang="en-US" altLang="ja-JP" sz="3200"/>
              <a:t>This document indicates that dry fields were the location of residences and the base for managing hamlet fields and producing the annual rice tax payment. </a:t>
            </a:r>
          </a:p>
          <a:p>
            <a:pPr eaLnBrk="1"/>
            <a:endParaRPr lang="en-US" altLang="ja-JP" sz="3200"/>
          </a:p>
          <a:p>
            <a:endParaRPr lang="en-US" sz="2200">
              <a:ea typeface="ＭＳ Ｐゴシック" pitchFamily="12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ja-JP" altLang="en-US" b="1"/>
              <a:t>若狭国太良</a:t>
            </a:r>
            <a:r>
              <a:rPr lang="en-US" altLang="ja-JP" b="1"/>
              <a:t> </a:t>
            </a:r>
            <a:r>
              <a:rPr lang="ja-JP" altLang="en-US" b="1"/>
              <a:t>荘の百姓らの主張</a:t>
            </a:r>
            <a:r>
              <a:rPr lang="en-US" altLang="ja-JP" b="1"/>
              <a:t/>
            </a:r>
            <a:br>
              <a:rPr lang="en-US" altLang="ja-JP" b="1"/>
            </a:br>
            <a:r>
              <a:rPr lang="en-US" altLang="ja-JP"/>
              <a:t>Complaint of Tara estate cultivators</a:t>
            </a:r>
            <a:endParaRPr lang="en-US" altLang="ja-JP" sz="3600"/>
          </a:p>
        </p:txBody>
      </p:sp>
      <p:sp>
        <p:nvSpPr>
          <p:cNvPr id="37890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/>
            <a:r>
              <a:rPr lang="en-US" altLang="ja-JP" sz="2400" smtClean="0"/>
              <a:t>③</a:t>
            </a:r>
            <a:r>
              <a:rPr lang="ja-JP" altLang="en-US" sz="2400" smtClean="0"/>
              <a:t>１４世紀中葉、若狭国太良</a:t>
            </a:r>
            <a:r>
              <a:rPr lang="en-US" altLang="ja-JP" sz="2400" smtClean="0"/>
              <a:t> </a:t>
            </a:r>
            <a:r>
              <a:rPr lang="ja-JP" altLang="en-US" sz="2400" smtClean="0"/>
              <a:t>荘の百姓らの主張</a:t>
            </a:r>
            <a:endParaRPr lang="en-US" altLang="ja-JP" sz="2400" smtClean="0"/>
          </a:p>
          <a:p>
            <a:pPr eaLnBrk="1"/>
            <a:r>
              <a:rPr lang="ja-JP" altLang="en-US" sz="2400" smtClean="0"/>
              <a:t>　　　　　　　　　　　　　　　　（</a:t>
            </a:r>
            <a:r>
              <a:rPr lang="en-US" altLang="ja-JP" sz="2400" smtClean="0"/>
              <a:t>『</a:t>
            </a:r>
            <a:r>
              <a:rPr lang="ja-JP" altLang="en-US" sz="2400" smtClean="0"/>
              <a:t>東寺百合文書</a:t>
            </a:r>
            <a:r>
              <a:rPr lang="en-US" altLang="ja-JP" sz="2400" smtClean="0"/>
              <a:t>』</a:t>
            </a:r>
            <a:r>
              <a:rPr lang="ja-JP" altLang="en-US" sz="2400" smtClean="0"/>
              <a:t>ハ</a:t>
            </a:r>
            <a:r>
              <a:rPr lang="en-US" altLang="ja-JP" sz="2400" smtClean="0"/>
              <a:t>13-20</a:t>
            </a:r>
            <a:r>
              <a:rPr lang="ja-JP" altLang="en-US" sz="2400" smtClean="0"/>
              <a:t>号）</a:t>
            </a:r>
            <a:endParaRPr lang="en-US" altLang="ja-JP" sz="2400" smtClean="0"/>
          </a:p>
          <a:p>
            <a:pPr eaLnBrk="1"/>
            <a:r>
              <a:rPr lang="en-US" altLang="ja-JP" sz="2400" smtClean="0"/>
              <a:t>Mid-14th C complaint by cultivators of Tara estate in Wakasa province (</a:t>
            </a:r>
            <a:r>
              <a:rPr lang="en-US" altLang="ja-JP" sz="2400" i="1" smtClean="0"/>
              <a:t>Tôji hyakugô monjo</a:t>
            </a:r>
            <a:r>
              <a:rPr lang="en-US" altLang="ja-JP" sz="2400" smtClean="0"/>
              <a:t>, </a:t>
            </a:r>
            <a:r>
              <a:rPr lang="ja-JP" altLang="en-US" sz="2400" smtClean="0"/>
              <a:t>ハ</a:t>
            </a:r>
            <a:r>
              <a:rPr lang="en-US" altLang="ja-JP" sz="2400" smtClean="0"/>
              <a:t>13-20)</a:t>
            </a:r>
          </a:p>
          <a:p>
            <a:pPr eaLnBrk="1"/>
            <a:r>
              <a:rPr lang="ja-JP" altLang="en-US" sz="2400" smtClean="0"/>
              <a:t>　　・「作麦を以て農業を遂げるの条、諸国皆以て例なり」</a:t>
            </a:r>
            <a:endParaRPr lang="en-US" altLang="ja-JP" sz="2400" smtClean="0"/>
          </a:p>
          <a:p>
            <a:pPr eaLnBrk="1"/>
            <a:r>
              <a:rPr lang="en-US" altLang="ja-JP" sz="2400" smtClean="0"/>
              <a:t>There are examples from all provinces of  engaging in farming through the cultivation of wheat.</a:t>
            </a:r>
          </a:p>
          <a:p>
            <a:pPr eaLnBrk="1" hangingPunct="1"/>
            <a:r>
              <a:rPr lang="ja-JP" altLang="en-US" sz="2400" smtClean="0"/>
              <a:t>　　</a:t>
            </a:r>
            <a:r>
              <a:rPr lang="en-US" altLang="ja-JP" sz="2400" smtClean="0"/>
              <a:t>→</a:t>
            </a:r>
            <a:r>
              <a:rPr lang="ja-JP" altLang="en-US" sz="2400" smtClean="0"/>
              <a:t>作麦＝畠作が農業経営を遂行するための拠点</a:t>
            </a:r>
            <a:endParaRPr lang="en-US" altLang="ja-JP" sz="2400" smtClean="0"/>
          </a:p>
          <a:p>
            <a:pPr eaLnBrk="1" hangingPunct="1"/>
            <a:r>
              <a:rPr lang="ja-JP" altLang="en-US" sz="2400" smtClean="0"/>
              <a:t>　</a:t>
            </a:r>
            <a:r>
              <a:rPr lang="en-US" altLang="ja-JP" sz="2400" smtClean="0"/>
              <a:t> → Growing wheat, i.e. dry field cultivation, is the base of agricultural management.</a:t>
            </a:r>
          </a:p>
          <a:p>
            <a:pPr eaLnBrk="1" hangingPunct="1"/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ja-JP" altLang="en-US"/>
              <a:t>３，領主的開発の特徴</a:t>
            </a:r>
            <a:r>
              <a:rPr lang="en-US" altLang="ja-JP"/>
              <a:t> </a:t>
            </a:r>
            <a:br>
              <a:rPr lang="en-US" altLang="ja-JP"/>
            </a:br>
            <a:r>
              <a:rPr lang="en-US" altLang="ja-JP"/>
              <a:t>Land Reclamation by Proprietors</a:t>
            </a:r>
          </a:p>
        </p:txBody>
      </p:sp>
      <p:sp>
        <p:nvSpPr>
          <p:cNvPr id="39938" name="Rectangle 5"/>
          <p:cNvSpPr>
            <a:spLocks noGrp="1"/>
          </p:cNvSpPr>
          <p:nvPr>
            <p:ph type="body" sz="half" idx="1"/>
          </p:nvPr>
        </p:nvSpPr>
        <p:spPr>
          <a:xfrm>
            <a:off x="457200" y="1752600"/>
            <a:ext cx="4038600" cy="4910138"/>
          </a:xfrm>
        </p:spPr>
        <p:txBody>
          <a:bodyPr/>
          <a:lstStyle/>
          <a:p>
            <a:r>
              <a:rPr lang="en-US" altLang="ja-JP"/>
              <a:t>From mid-11th C: development of large-scale land reclamation by proprietors</a:t>
            </a:r>
          </a:p>
          <a:p>
            <a:pPr eaLnBrk="1">
              <a:lnSpc>
                <a:spcPct val="80000"/>
              </a:lnSpc>
            </a:pPr>
            <a:r>
              <a:rPr lang="en-US" altLang="ja-JP" sz="2400"/>
              <a:t>But they did not reclaim mountain forests &amp; fields directly.</a:t>
            </a:r>
          </a:p>
          <a:p>
            <a:endParaRPr lang="en-US">
              <a:ea typeface="ＭＳ Ｐゴシック" pitchFamily="127" charset="-128"/>
            </a:endParaRPr>
          </a:p>
        </p:txBody>
      </p:sp>
      <p:sp>
        <p:nvSpPr>
          <p:cNvPr id="39939" name="Rectangle 6"/>
          <p:cNvSpPr>
            <a:spLocks noGrp="1"/>
          </p:cNvSpPr>
          <p:nvPr>
            <p:ph type="body" sz="half" idx="2"/>
          </p:nvPr>
        </p:nvSpPr>
        <p:spPr>
          <a:xfrm>
            <a:off x="4648200" y="1676400"/>
            <a:ext cx="4038600" cy="4910138"/>
          </a:xfrm>
        </p:spPr>
        <p:txBody>
          <a:bodyPr/>
          <a:lstStyle/>
          <a:p>
            <a:r>
              <a:rPr lang="ja-JP" altLang="en-US" sz="2800"/>
              <a:t>１１世紀中期以降、領主的大規模開発の進展</a:t>
            </a:r>
            <a:endParaRPr lang="en-US" altLang="ja-JP" sz="2800"/>
          </a:p>
          <a:p>
            <a:r>
              <a:rPr lang="ja-JP" altLang="en-US" sz="2800"/>
              <a:t>　　　しかし、山林原野などを直接開発するものではない</a:t>
            </a:r>
            <a:endParaRPr lang="en-US" altLang="ja-JP" sz="2800"/>
          </a:p>
          <a:p>
            <a:pPr>
              <a:buFont typeface="Wingdings 3" pitchFamily="127" charset="2"/>
              <a:buNone/>
            </a:pPr>
            <a:r>
              <a:rPr lang="en-US" altLang="ja-JP" sz="220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ja-JP" altLang="en-US"/>
              <a:t>「和泉国符案」</a:t>
            </a:r>
            <a:r>
              <a:rPr lang="en-US" altLang="ja-JP"/>
              <a:t> </a:t>
            </a:r>
            <a:r>
              <a:rPr lang="en-US" altLang="ja-JP" sz="2900"/>
              <a:t>Izumi Provincial Directive</a:t>
            </a:r>
            <a:endParaRPr lang="en-US" sz="2900">
              <a:ea typeface="HG明朝E" charset="-128"/>
            </a:endParaRPr>
          </a:p>
        </p:txBody>
      </p:sp>
      <p:sp>
        <p:nvSpPr>
          <p:cNvPr id="41986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910138"/>
          </a:xfrm>
        </p:spPr>
        <p:txBody>
          <a:bodyPr/>
          <a:lstStyle/>
          <a:p>
            <a:pPr eaLnBrk="1">
              <a:lnSpc>
                <a:spcPct val="80000"/>
              </a:lnSpc>
            </a:pPr>
            <a:r>
              <a:rPr lang="en-US" altLang="ja-JP" sz="2500"/>
              <a:t>Izumi Provincial Directive (copy), land reclamation order, beginning of 11th C (</a:t>
            </a:r>
            <a:r>
              <a:rPr lang="en-US" altLang="ja-JP" sz="2500" i="1"/>
              <a:t>Heian ibun</a:t>
            </a:r>
            <a:r>
              <a:rPr lang="en-US" altLang="ja-JP" sz="2500"/>
              <a:t> 462):</a:t>
            </a:r>
          </a:p>
          <a:p>
            <a:pPr lvl="1" eaLnBrk="1">
              <a:lnSpc>
                <a:spcPct val="80000"/>
              </a:lnSpc>
            </a:pPr>
            <a:r>
              <a:rPr lang="en-US" altLang="ja-JP" sz="2400"/>
              <a:t>Orders to all great and small </a:t>
            </a:r>
            <a:r>
              <a:rPr lang="en-US" altLang="ja-JP" sz="2400" i="1"/>
              <a:t>tato</a:t>
            </a:r>
            <a:r>
              <a:rPr lang="en-US" altLang="ja-JP" sz="2400"/>
              <a:t> (field managers): in addition to “old cultivated fields,” “fallow fields” shall be “opened.”</a:t>
            </a:r>
          </a:p>
          <a:p>
            <a:pPr lvl="1" eaLnBrk="1">
              <a:lnSpc>
                <a:spcPct val="80000"/>
              </a:lnSpc>
            </a:pPr>
            <a:r>
              <a:rPr lang="en-US" altLang="ja-JP" sz="2400"/>
              <a:t>The aim was to reopen fallow fields in the area while maintaining currently cultivated fields</a:t>
            </a:r>
          </a:p>
          <a:p>
            <a:pPr lvl="1" eaLnBrk="1">
              <a:lnSpc>
                <a:spcPct val="80000"/>
              </a:lnSpc>
            </a:pPr>
            <a:endParaRPr lang="en-US" altLang="ja-JP" sz="1700"/>
          </a:p>
          <a:p>
            <a:pPr>
              <a:lnSpc>
                <a:spcPct val="90000"/>
              </a:lnSpc>
            </a:pPr>
            <a:endParaRPr lang="en-US" sz="2000">
              <a:ea typeface="ＭＳ Ｐゴシック" pitchFamily="127" charset="-128"/>
            </a:endParaRPr>
          </a:p>
        </p:txBody>
      </p:sp>
      <p:sp>
        <p:nvSpPr>
          <p:cNvPr id="41987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4038600" cy="4910138"/>
          </a:xfrm>
        </p:spPr>
        <p:txBody>
          <a:bodyPr/>
          <a:lstStyle/>
          <a:p>
            <a:r>
              <a:rPr lang="en-US" altLang="ja-JP" sz="2800"/>
              <a:t>①</a:t>
            </a:r>
            <a:r>
              <a:rPr lang="ja-JP" altLang="en-US" sz="2800"/>
              <a:t>１１世紀初頭の「和泉国符案」の開発命令（</a:t>
            </a:r>
            <a:r>
              <a:rPr lang="en-US" altLang="ja-JP" sz="2800"/>
              <a:t>『</a:t>
            </a:r>
            <a:r>
              <a:rPr lang="ja-JP" altLang="en-US" sz="2800"/>
              <a:t>平安遺文</a:t>
            </a:r>
            <a:r>
              <a:rPr lang="en-US" altLang="ja-JP" sz="2800"/>
              <a:t>』462</a:t>
            </a:r>
            <a:r>
              <a:rPr lang="ja-JP" altLang="en-US" sz="2800"/>
              <a:t>号）</a:t>
            </a:r>
            <a:endParaRPr lang="en-US" altLang="ja-JP" sz="2800"/>
          </a:p>
          <a:p>
            <a:r>
              <a:rPr lang="ja-JP" altLang="en-US" sz="2200"/>
              <a:t>　　　　</a:t>
            </a:r>
            <a:r>
              <a:rPr lang="ja-JP" altLang="en-US" sz="2400"/>
              <a:t>・普く大小の田堵に仰せて「古作」のほか「荒田」を「発作」せしむべき事</a:t>
            </a:r>
            <a:endParaRPr lang="en-US" altLang="ja-JP" sz="2400"/>
          </a:p>
          <a:p>
            <a:r>
              <a:rPr lang="ja-JP" altLang="en-US" sz="2400"/>
              <a:t>　　　　</a:t>
            </a:r>
            <a:r>
              <a:rPr lang="en-US" altLang="ja-JP" sz="2400"/>
              <a:t>→</a:t>
            </a:r>
            <a:r>
              <a:rPr lang="ja-JP" altLang="en-US" sz="2400"/>
              <a:t>「古作」＝現作を維持しつつその周辺の「荒田」を再開発することに狙いがあった</a:t>
            </a:r>
            <a:endParaRPr lang="en-US" sz="2200">
              <a:ea typeface="ＭＳ Ｐゴシック" pitchFamily="127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990600"/>
          </a:xfrm>
        </p:spPr>
        <p:txBody>
          <a:bodyPr/>
          <a:lstStyle/>
          <a:p>
            <a:pPr algn="ctr"/>
            <a:r>
              <a:rPr lang="ja-JP" altLang="en-US" b="1"/>
              <a:t>播磨久富保の開発</a:t>
            </a:r>
            <a:r>
              <a:rPr lang="en-US" altLang="ja-JP" b="1"/>
              <a:t> </a:t>
            </a:r>
            <a:br>
              <a:rPr lang="en-US" altLang="ja-JP" b="1"/>
            </a:br>
            <a:r>
              <a:rPr lang="en-US" altLang="ja-JP"/>
              <a:t>Reclamation of Hisatomi hamlet, Harima</a:t>
            </a:r>
            <a:endParaRPr lang="en-US" sz="2800">
              <a:ea typeface="HG明朝E" charset="-128"/>
            </a:endParaRPr>
          </a:p>
        </p:txBody>
      </p:sp>
      <p:sp>
        <p:nvSpPr>
          <p:cNvPr id="44034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910138"/>
          </a:xfrm>
        </p:spPr>
        <p:txBody>
          <a:bodyPr/>
          <a:lstStyle/>
          <a:p>
            <a:r>
              <a:rPr lang="en-US" sz="2200">
                <a:ea typeface="ＭＳ Ｐゴシック" pitchFamily="127" charset="-128"/>
              </a:rPr>
              <a:t>2. Land reclamation in Hisatomi hamlet from mid-11th C, according to Hata no Takatomi (</a:t>
            </a:r>
            <a:r>
              <a:rPr lang="en-US" sz="2200" i="1">
                <a:ea typeface="ＭＳ Ｐゴシック" pitchFamily="127" charset="-128"/>
              </a:rPr>
              <a:t>Heian ibun</a:t>
            </a:r>
            <a:r>
              <a:rPr lang="en-US" sz="2200">
                <a:ea typeface="ＭＳ Ｐゴシック" pitchFamily="127" charset="-128"/>
              </a:rPr>
              <a:t> 1059, 1113--Doc.6)</a:t>
            </a:r>
          </a:p>
          <a:p>
            <a:r>
              <a:rPr lang="en-US" sz="2200">
                <a:ea typeface="ＭＳ Ｐゴシック" pitchFamily="127" charset="-128"/>
              </a:rPr>
              <a:t>On our ancestral land in Hisatomi hamlet, there are “mulberry fields along with perennial nettles.”</a:t>
            </a:r>
          </a:p>
          <a:p>
            <a:r>
              <a:rPr lang="en-US" sz="2200">
                <a:ea typeface="ＭＳ Ｐゴシック" pitchFamily="127" charset="-128"/>
              </a:rPr>
              <a:t>Hisatomi: “These fields are our ancestral holdings and residence.”</a:t>
            </a:r>
          </a:p>
          <a:p>
            <a:pPr>
              <a:buFont typeface="Wingdings 3" pitchFamily="127" charset="2"/>
              <a:buNone/>
            </a:pPr>
            <a:endParaRPr lang="en-US" sz="2200">
              <a:ea typeface="ＭＳ Ｐゴシック" pitchFamily="127" charset="-128"/>
            </a:endParaRPr>
          </a:p>
        </p:txBody>
      </p:sp>
      <p:sp>
        <p:nvSpPr>
          <p:cNvPr id="44035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4038600" cy="4910138"/>
          </a:xfrm>
        </p:spPr>
        <p:txBody>
          <a:bodyPr/>
          <a:lstStyle/>
          <a:p>
            <a:pPr eaLnBrk="1">
              <a:lnSpc>
                <a:spcPct val="80000"/>
              </a:lnSpc>
            </a:pPr>
            <a:r>
              <a:rPr lang="en-US" altLang="ja-JP" sz="2800"/>
              <a:t>②</a:t>
            </a:r>
            <a:r>
              <a:rPr lang="ja-JP" altLang="en-US" sz="2800"/>
              <a:t>１１世紀中頃の秦為辰による播磨久富保の開発</a:t>
            </a:r>
            <a:r>
              <a:rPr lang="en-US" altLang="ja-JP" sz="2800"/>
              <a:t> </a:t>
            </a:r>
            <a:r>
              <a:rPr lang="ja-JP" altLang="en-US" sz="2800"/>
              <a:t>（</a:t>
            </a:r>
            <a:r>
              <a:rPr lang="en-US" altLang="ja-JP" sz="2800"/>
              <a:t>『</a:t>
            </a:r>
            <a:r>
              <a:rPr lang="ja-JP" altLang="en-US" sz="2800"/>
              <a:t>平安遺文</a:t>
            </a:r>
            <a:r>
              <a:rPr lang="en-US" altLang="ja-JP" sz="2800"/>
              <a:t>』1059</a:t>
            </a:r>
            <a:r>
              <a:rPr lang="ja-JP" altLang="en-US" sz="2800"/>
              <a:t>、</a:t>
            </a:r>
            <a:r>
              <a:rPr lang="en-US" altLang="ja-JP" sz="2800"/>
              <a:t>1113</a:t>
            </a:r>
            <a:r>
              <a:rPr lang="ja-JP" altLang="en-US" sz="2800"/>
              <a:t>号、</a:t>
            </a:r>
            <a:r>
              <a:rPr lang="en-US" altLang="ja-JP" sz="2800"/>
              <a:t>【</a:t>
            </a:r>
            <a:r>
              <a:rPr lang="ja-JP" altLang="en-US" sz="2800"/>
              <a:t>史料</a:t>
            </a:r>
            <a:r>
              <a:rPr lang="en-US" altLang="ja-JP" sz="2800"/>
              <a:t>6】</a:t>
            </a:r>
            <a:r>
              <a:rPr lang="ja-JP" altLang="en-US" sz="2800"/>
              <a:t>）</a:t>
            </a:r>
            <a:endParaRPr lang="en-US" altLang="ja-JP" sz="2800"/>
          </a:p>
          <a:p>
            <a:pPr eaLnBrk="1">
              <a:lnSpc>
                <a:spcPct val="80000"/>
              </a:lnSpc>
            </a:pPr>
            <a:r>
              <a:rPr lang="ja-JP" altLang="en-US" sz="2800"/>
              <a:t>　　　・先祖相伝の久富保には「畠桑并に年苧等」が存在</a:t>
            </a:r>
            <a:endParaRPr lang="en-US" altLang="ja-JP" sz="2800"/>
          </a:p>
          <a:p>
            <a:pPr eaLnBrk="1">
              <a:lnSpc>
                <a:spcPct val="80000"/>
              </a:lnSpc>
            </a:pPr>
            <a:r>
              <a:rPr lang="ja-JP" altLang="en-US" sz="2800"/>
              <a:t>　　　・久富保を「件の畠、先祖相伝の領地屋敷たるなり」と表現</a:t>
            </a:r>
            <a:endParaRPr lang="en-US" altLang="ja-JP" sz="2800"/>
          </a:p>
          <a:p>
            <a:endParaRPr lang="en-US" sz="2800">
              <a:ea typeface="ＭＳ Ｐゴシック" pitchFamily="127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Placeholder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endParaRPr lang="en-US">
              <a:ea typeface="HG明朝E" charset="-128"/>
            </a:endParaRPr>
          </a:p>
        </p:txBody>
      </p:sp>
      <p:sp>
        <p:nvSpPr>
          <p:cNvPr id="46082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910138"/>
          </a:xfrm>
        </p:spPr>
        <p:txBody>
          <a:bodyPr/>
          <a:lstStyle/>
          <a:p>
            <a:r>
              <a:rPr lang="en-US" sz="2000">
                <a:ea typeface="ＭＳ Ｐゴシック" pitchFamily="127" charset="-128"/>
              </a:rPr>
              <a:t>    “Several years later about 50 ch</a:t>
            </a:r>
            <a:r>
              <a:rPr lang="en-US" altLang="ja-JP" sz="2000"/>
              <a:t>ô were reclaimed, but prior to that we know of 5 </a:t>
            </a:r>
            <a:r>
              <a:rPr lang="en-US" altLang="ja-JP" sz="2000" i="1"/>
              <a:t>chô</a:t>
            </a:r>
            <a:r>
              <a:rPr lang="en-US" altLang="ja-JP" sz="2000"/>
              <a:t> 2 </a:t>
            </a:r>
            <a:r>
              <a:rPr lang="en-US" altLang="ja-JP" sz="2000" i="1"/>
              <a:t>tan</a:t>
            </a:r>
            <a:r>
              <a:rPr lang="en-US" altLang="ja-JP" sz="2000"/>
              <a:t> of cropland.”</a:t>
            </a:r>
          </a:p>
          <a:p>
            <a:r>
              <a:rPr lang="en-US" altLang="ja-JP" sz="2000"/>
              <a:t>    “Though this is a historic spot, the “Arai irrigation ditch” that was abandoned as a dangerous place was restored &amp; land was opened."</a:t>
            </a:r>
          </a:p>
          <a:p>
            <a:r>
              <a:rPr lang="en-US" altLang="ja-JP" sz="2000"/>
              <a:t>--&gt;The residence was surrounded by dry fields.  Using currently cultivated fields as a base, the old irrigation ditch was restored and fallow fields were re-opened.</a:t>
            </a:r>
            <a:endParaRPr lang="en-US" sz="2000">
              <a:ea typeface="ＭＳ Ｐゴシック" pitchFamily="127" charset="-128"/>
            </a:endParaRPr>
          </a:p>
        </p:txBody>
      </p:sp>
      <p:sp>
        <p:nvSpPr>
          <p:cNvPr id="46083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4038600" cy="4910138"/>
          </a:xfrm>
        </p:spPr>
        <p:txBody>
          <a:bodyPr/>
          <a:lstStyle/>
          <a:p>
            <a:pPr eaLnBrk="1">
              <a:lnSpc>
                <a:spcPct val="80000"/>
              </a:lnSpc>
            </a:pPr>
            <a:r>
              <a:rPr lang="ja-JP" altLang="en-US" sz="2500"/>
              <a:t>　　　</a:t>
            </a:r>
            <a:r>
              <a:rPr lang="ja-JP" altLang="en-US" sz="2800"/>
              <a:t>・数年後５０町余が開発されているが、その前提には「当作５町２段」が存在</a:t>
            </a:r>
            <a:endParaRPr lang="en-US" altLang="ja-JP" sz="2800"/>
          </a:p>
          <a:p>
            <a:pPr eaLnBrk="1">
              <a:lnSpc>
                <a:spcPct val="80000"/>
              </a:lnSpc>
            </a:pPr>
            <a:r>
              <a:rPr lang="ja-JP" altLang="en-US" sz="2800"/>
              <a:t>　　　・旧跡有ると雖も難所として罷り立っていた「荒井溝」を復旧して開発</a:t>
            </a:r>
            <a:endParaRPr lang="en-US" altLang="ja-JP" sz="2800"/>
          </a:p>
          <a:p>
            <a:pPr eaLnBrk="1">
              <a:lnSpc>
                <a:spcPct val="80000"/>
              </a:lnSpc>
            </a:pPr>
            <a:r>
              <a:rPr lang="ja-JP" altLang="en-US" sz="2800"/>
              <a:t>　　　</a:t>
            </a:r>
            <a:r>
              <a:rPr lang="en-US" altLang="ja-JP" sz="2800"/>
              <a:t>→</a:t>
            </a:r>
            <a:r>
              <a:rPr lang="ja-JP" altLang="en-US" sz="2800"/>
              <a:t>屋敷＝畠地の存在、「当作」（＝現作）を開発の拠点に、旧跡のある荒井溝を復旧して「荒田」を開発＝再開発</a:t>
            </a:r>
            <a:endParaRPr lang="en-US" sz="2800">
              <a:ea typeface="ＭＳ Ｐゴシック" pitchFamily="127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2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/>
              <a:t>INTRODUCTION			</a:t>
            </a:r>
            <a:r>
              <a:rPr lang="ja-JP" altLang="en-US"/>
              <a:t>はじめに</a:t>
            </a:r>
          </a:p>
        </p:txBody>
      </p:sp>
      <p:sp>
        <p:nvSpPr>
          <p:cNvPr id="11266" name="Rectangle 1028"/>
          <p:cNvSpPr>
            <a:spLocks noGrp="1"/>
          </p:cNvSpPr>
          <p:nvPr>
            <p:ph type="body" sz="half" idx="4294967295"/>
          </p:nvPr>
        </p:nvSpPr>
        <p:spPr>
          <a:xfrm>
            <a:off x="0" y="1143000"/>
            <a:ext cx="4572000" cy="4910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Gill Sans" pitchFamily="127" charset="0"/>
                <a:ea typeface="ＭＳ Ｐゴシック" pitchFamily="127" charset="-128"/>
              </a:rPr>
              <a:t>From the late 1970s – </a:t>
            </a:r>
            <a:r>
              <a:rPr lang="en-US" sz="2000" i="1">
                <a:latin typeface="Gill Sans" pitchFamily="127" charset="0"/>
                <a:ea typeface="ＭＳ Ｐゴシック" pitchFamily="127" charset="-128"/>
              </a:rPr>
              <a:t>A Focus on Paddy Fields</a:t>
            </a:r>
            <a:r>
              <a:rPr lang="en-US" sz="2000">
                <a:latin typeface="Gill Sans" pitchFamily="127" charset="0"/>
                <a:ea typeface="ＭＳ Ｐゴシック" pitchFamily="127" charset="-128"/>
              </a:rPr>
              <a:t> (Amino 1980) The beginnings of a critical view of history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Gill Sans" pitchFamily="127" charset="0"/>
                <a:ea typeface="ＭＳ Ｐゴシック" pitchFamily="127" charset="-128"/>
                <a:cs typeface="ＭＳ Ｐゴシック" pitchFamily="127" charset="-128"/>
              </a:rPr>
              <a:t>Advances in research on cultivated land /farming other than paddy fields</a:t>
            </a:r>
            <a:endParaRPr lang="en-US" altLang="ja-JP" sz="2000">
              <a:latin typeface="Gill Sans" pitchFamily="127" charset="0"/>
              <a:cs typeface="ＭＳ Ｐゴシック" pitchFamily="127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2200">
                <a:latin typeface="Gill Sans" pitchFamily="127" charset="0"/>
              </a:rPr>
              <a:t>1. Research on the history of dry field cultivation</a:t>
            </a:r>
            <a:endParaRPr lang="en-US" altLang="ja-JP" sz="2000">
              <a:latin typeface="Gill Sans" pitchFamily="127" charset="0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latin typeface="Gill Sans" pitchFamily="127" charset="0"/>
                <a:ea typeface="ＭＳ Ｐゴシック" pitchFamily="127" charset="-128"/>
                <a:cs typeface="ＭＳ Ｐゴシック" pitchFamily="127" charset="-128"/>
              </a:rPr>
              <a:t>Research on the nature of farmland and the production capacity characteristics of dry field cultivation (Kimura 1977, 1992)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Gill Sans" pitchFamily="127" charset="0"/>
                <a:ea typeface="ＭＳ Ｐゴシック" pitchFamily="127" charset="-128"/>
                <a:cs typeface="ＭＳ Ｐゴシック" pitchFamily="127" charset="-128"/>
              </a:rPr>
              <a:t>Research on the archaeology of dry fields and cereal cultivation (Japanese Archaeologists Association 2000)</a:t>
            </a:r>
            <a:endParaRPr lang="en-US" altLang="ja-JP" sz="2000">
              <a:latin typeface="Times New Roman" pitchFamily="127" charset="0"/>
              <a:cs typeface="ＭＳ Ｐゴシック" pitchFamily="127" charset="-128"/>
            </a:endParaRPr>
          </a:p>
          <a:p>
            <a:pPr lvl="1">
              <a:lnSpc>
                <a:spcPct val="90000"/>
              </a:lnSpc>
            </a:pPr>
            <a:endParaRPr lang="en-US" sz="2000">
              <a:latin typeface="Times New Roman" pitchFamily="127" charset="0"/>
              <a:ea typeface="ＭＳ Ｐゴシック" pitchFamily="127" charset="-128"/>
              <a:cs typeface="ＭＳ Ｐゴシック" pitchFamily="127" charset="-128"/>
            </a:endParaRPr>
          </a:p>
          <a:p>
            <a:pPr lvl="2" algn="just">
              <a:lnSpc>
                <a:spcPct val="90000"/>
              </a:lnSpc>
            </a:pPr>
            <a:endParaRPr lang="en-US" sz="1000">
              <a:latin typeface="Times New Roman" pitchFamily="127" charset="0"/>
              <a:ea typeface="ＭＳ Ｐゴシック" pitchFamily="127" charset="-128"/>
              <a:cs typeface="ＭＳ Ｐゴシック" pitchFamily="127" charset="-128"/>
            </a:endParaRPr>
          </a:p>
          <a:p>
            <a:pPr lvl="2" algn="just">
              <a:lnSpc>
                <a:spcPct val="90000"/>
              </a:lnSpc>
            </a:pPr>
            <a:endParaRPr lang="en-US" sz="1000">
              <a:latin typeface="Times New Roman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11267" name="Rectangle 1029"/>
          <p:cNvSpPr>
            <a:spLocks noGrp="1"/>
          </p:cNvSpPr>
          <p:nvPr>
            <p:ph type="body" sz="half" idx="4294967295"/>
          </p:nvPr>
        </p:nvSpPr>
        <p:spPr>
          <a:xfrm>
            <a:off x="4648200" y="1219200"/>
            <a:ext cx="4038600" cy="4910138"/>
          </a:xfrm>
        </p:spPr>
        <p:txBody>
          <a:bodyPr/>
          <a:lstStyle/>
          <a:p>
            <a:r>
              <a:rPr lang="ja-JP" altLang="en-US" sz="2200"/>
              <a:t>１９７０年代後半以降、「水田中心」史観批判の展開（網野</a:t>
            </a:r>
            <a:r>
              <a:rPr lang="en-US" altLang="ja-JP" sz="2200"/>
              <a:t>1980</a:t>
            </a:r>
            <a:r>
              <a:rPr lang="ja-JP" altLang="en-US" sz="2200"/>
              <a:t>）</a:t>
            </a:r>
            <a:endParaRPr lang="en-US" altLang="ja-JP" sz="2200"/>
          </a:p>
          <a:p>
            <a:r>
              <a:rPr lang="ja-JP" altLang="en-US" sz="2200"/>
              <a:t>　　</a:t>
            </a:r>
            <a:r>
              <a:rPr lang="en-US" altLang="ja-JP" sz="2200"/>
              <a:t>→</a:t>
            </a:r>
            <a:r>
              <a:rPr lang="ja-JP" altLang="en-US" sz="2200"/>
              <a:t>水田以外の耕地・農業に関する研究の進展</a:t>
            </a:r>
            <a:endParaRPr lang="en-US" altLang="ja-JP" sz="2200"/>
          </a:p>
          <a:p>
            <a:r>
              <a:rPr lang="en-US" altLang="ja-JP" sz="2200"/>
              <a:t>①</a:t>
            </a:r>
            <a:r>
              <a:rPr lang="ja-JP" altLang="en-US" sz="2200"/>
              <a:t>畠作史の研究</a:t>
            </a:r>
            <a:endParaRPr lang="en-US" altLang="ja-JP" sz="2200"/>
          </a:p>
          <a:p>
            <a:r>
              <a:rPr lang="ja-JP" altLang="en-US" sz="2200"/>
              <a:t>　畠地の性格と畠作の生産力的特徴に関する研究（木村</a:t>
            </a:r>
            <a:r>
              <a:rPr lang="en-US" altLang="ja-JP" sz="2200"/>
              <a:t>1977</a:t>
            </a:r>
            <a:r>
              <a:rPr lang="ja-JP" altLang="en-US" sz="2200"/>
              <a:t>、</a:t>
            </a:r>
            <a:r>
              <a:rPr lang="en-US" altLang="ja-JP" sz="2200"/>
              <a:t>1992</a:t>
            </a:r>
            <a:r>
              <a:rPr lang="ja-JP" altLang="en-US" sz="2200"/>
              <a:t>）</a:t>
            </a:r>
            <a:endParaRPr lang="en-US" altLang="ja-JP" sz="2200"/>
          </a:p>
          <a:p>
            <a:r>
              <a:rPr lang="ja-JP" altLang="en-US" sz="2200"/>
              <a:t>考古学における畠作・雑穀に関する研究（日本考古学協会</a:t>
            </a:r>
            <a:r>
              <a:rPr lang="en-US" altLang="ja-JP" sz="2200"/>
              <a:t>2000</a:t>
            </a:r>
            <a:r>
              <a:rPr lang="ja-JP" altLang="en-US" sz="2200"/>
              <a:t>）</a:t>
            </a:r>
            <a:endParaRPr lang="en-US" altLang="ja-JP" sz="2200"/>
          </a:p>
          <a:p>
            <a:endParaRPr lang="en-US" altLang="ja-JP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Placeholder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8130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57200" y="1219200"/>
            <a:ext cx="4038600" cy="4910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>
                <a:ea typeface="ＭＳ Ｐゴシック" pitchFamily="127" charset="-128"/>
              </a:rPr>
              <a:t>Mid 11th C: Fujiwara Muneyori of Aki province cedes land rights to his oldest son Munetoshi (Heian ibun 854)</a:t>
            </a:r>
          </a:p>
          <a:p>
            <a:pPr>
              <a:lnSpc>
                <a:spcPct val="90000"/>
              </a:lnSpc>
            </a:pPr>
            <a:r>
              <a:rPr lang="en-US" sz="2200">
                <a:ea typeface="ＭＳ Ｐゴシック" pitchFamily="127" charset="-128"/>
              </a:rPr>
              <a:t>The rights were to Mita village and lands within Beppu Shigeyuki</a:t>
            </a:r>
            <a:r>
              <a:rPr lang="en-US" altLang="ja-JP" sz="2200"/>
              <a:t>.  Mita is noted as “Munetoshi’s </a:t>
            </a:r>
            <a:r>
              <a:rPr lang="en-US" altLang="ja-JP" sz="2200" i="1"/>
              <a:t>jûgô</a:t>
            </a:r>
            <a:r>
              <a:rPr lang="en-US" altLang="ja-JP" sz="2200"/>
              <a:t>”</a:t>
            </a:r>
          </a:p>
          <a:p>
            <a:pPr>
              <a:lnSpc>
                <a:spcPct val="90000"/>
              </a:lnSpc>
            </a:pPr>
            <a:r>
              <a:rPr lang="en-US" altLang="ja-JP" sz="2200"/>
              <a:t>--&gt;“Jûgô” means the village where his residence is located</a:t>
            </a:r>
          </a:p>
          <a:p>
            <a:pPr>
              <a:lnSpc>
                <a:spcPct val="90000"/>
              </a:lnSpc>
            </a:pPr>
            <a:endParaRPr lang="en-US" sz="2000">
              <a:ea typeface="ＭＳ Ｐゴシック" pitchFamily="127" charset="-128"/>
            </a:endParaRPr>
          </a:p>
          <a:p>
            <a:pPr>
              <a:lnSpc>
                <a:spcPct val="90000"/>
              </a:lnSpc>
            </a:pPr>
            <a:endParaRPr lang="en-US" sz="2000">
              <a:ea typeface="ＭＳ Ｐゴシック" pitchFamily="127" charset="-128"/>
            </a:endParaRPr>
          </a:p>
        </p:txBody>
      </p:sp>
      <p:sp>
        <p:nvSpPr>
          <p:cNvPr id="48131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648200" y="1219200"/>
            <a:ext cx="4038600" cy="4910138"/>
          </a:xfrm>
        </p:spPr>
        <p:txBody>
          <a:bodyPr/>
          <a:lstStyle/>
          <a:p>
            <a:r>
              <a:rPr lang="en-US" altLang="ja-JP" sz="2500"/>
              <a:t>③</a:t>
            </a:r>
            <a:r>
              <a:rPr lang="ja-JP" altLang="en-US" sz="2500"/>
              <a:t>１１世紀中頃、安芸国藤原守頼が嫡男守遠に所領を譲与</a:t>
            </a:r>
            <a:endParaRPr lang="en-US" altLang="ja-JP" sz="2500"/>
          </a:p>
          <a:p>
            <a:r>
              <a:rPr lang="ja-JP" altLang="en-US" sz="2500"/>
              <a:t>（</a:t>
            </a:r>
            <a:r>
              <a:rPr lang="en-US" altLang="ja-JP" sz="2500"/>
              <a:t>『</a:t>
            </a:r>
            <a:r>
              <a:rPr lang="ja-JP" altLang="en-US" sz="2500"/>
              <a:t>平安遺文</a:t>
            </a:r>
            <a:r>
              <a:rPr lang="en-US" altLang="ja-JP" sz="2500"/>
              <a:t>』854</a:t>
            </a:r>
            <a:r>
              <a:rPr lang="ja-JP" altLang="en-US" sz="2500"/>
              <a:t>号）</a:t>
            </a:r>
            <a:endParaRPr lang="en-US" altLang="ja-JP" sz="2500"/>
          </a:p>
          <a:p>
            <a:r>
              <a:rPr lang="ja-JP" altLang="en-US" sz="2500"/>
              <a:t>　　・所領＝三田郷并に別符重行のうち、三田郷を「守遠の住郷」と表記　</a:t>
            </a:r>
            <a:r>
              <a:rPr lang="en-US" altLang="ja-JP" sz="2500"/>
              <a:t>          </a:t>
            </a:r>
          </a:p>
          <a:p>
            <a:r>
              <a:rPr lang="ja-JP" altLang="en-US" sz="2500"/>
              <a:t>　　　</a:t>
            </a:r>
            <a:r>
              <a:rPr lang="en-US" altLang="ja-JP" sz="2500"/>
              <a:t>→</a:t>
            </a:r>
            <a:r>
              <a:rPr lang="ja-JP" altLang="en-US" sz="2500"/>
              <a:t>「住郷」＜じゅうごう＞＝本宅（屋敷）のある郷</a:t>
            </a:r>
            <a:endParaRPr lang="en-US" altLang="ja-JP" sz="2500"/>
          </a:p>
          <a:p>
            <a:pPr>
              <a:buFont typeface="Wingdings 3" pitchFamily="127" charset="2"/>
              <a:buNone/>
            </a:pPr>
            <a:r>
              <a:rPr lang="ja-JP" altLang="en-US" sz="2000"/>
              <a:t>　</a:t>
            </a:r>
            <a:endParaRPr lang="en-US" altLang="ja-JP" sz="2000"/>
          </a:p>
          <a:p>
            <a:endParaRPr lang="ja-JP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Placeholder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endParaRPr lang="en-US">
              <a:ea typeface="HG明朝E" charset="-128"/>
            </a:endParaRPr>
          </a:p>
        </p:txBody>
      </p:sp>
      <p:sp>
        <p:nvSpPr>
          <p:cNvPr id="50178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910138"/>
          </a:xfrm>
        </p:spPr>
        <p:txBody>
          <a:bodyPr/>
          <a:lstStyle/>
          <a:p>
            <a:pPr eaLnBrk="1">
              <a:lnSpc>
                <a:spcPct val="90000"/>
              </a:lnSpc>
            </a:pPr>
            <a:r>
              <a:rPr lang="en-US" altLang="ja-JP" sz="2200"/>
              <a:t>End of the 11th C: a senior prelate at Gangôji orders Hasetsukabe no Tamenobu to reclaim “paddy and fallow fields (</a:t>
            </a:r>
            <a:r>
              <a:rPr lang="en-US" altLang="ja-JP" sz="2200" i="1"/>
              <a:t>tashiro arano</a:t>
            </a:r>
            <a:r>
              <a:rPr lang="en-US" altLang="ja-JP" sz="2200"/>
              <a:t>)” in Iga province, Yanase village (</a:t>
            </a:r>
            <a:r>
              <a:rPr lang="en-US" altLang="ja-JP" sz="2200" i="1"/>
              <a:t>Heian ibun</a:t>
            </a:r>
            <a:r>
              <a:rPr lang="en-US" altLang="ja-JP" sz="2200"/>
              <a:t> 1002)</a:t>
            </a:r>
          </a:p>
          <a:p>
            <a:pPr eaLnBrk="1">
              <a:lnSpc>
                <a:spcPct val="90000"/>
              </a:lnSpc>
            </a:pPr>
            <a:r>
              <a:rPr lang="en-US" altLang="ja-JP" sz="2200"/>
              <a:t>  “This place was made up of about 17 chô of “existing cultivated fields” and “uncountable fallow lands.”</a:t>
            </a:r>
          </a:p>
          <a:p>
            <a:pPr eaLnBrk="1">
              <a:lnSpc>
                <a:spcPct val="90000"/>
              </a:lnSpc>
            </a:pPr>
            <a:r>
              <a:rPr lang="en-US" altLang="ja-JP" sz="2200"/>
              <a:t>-&gt;Land reclamation began with a core of already cultivated fields</a:t>
            </a:r>
          </a:p>
          <a:p>
            <a:pPr eaLnBrk="1">
              <a:lnSpc>
                <a:spcPct val="90000"/>
              </a:lnSpc>
            </a:pPr>
            <a:r>
              <a:rPr lang="en-US" sz="2300">
                <a:ea typeface="ＭＳ Ｐゴシック" pitchFamily="127" charset="-128"/>
              </a:rPr>
              <a:t>“Tashiro” = land designated for reclamation</a:t>
            </a:r>
          </a:p>
        </p:txBody>
      </p:sp>
      <p:sp>
        <p:nvSpPr>
          <p:cNvPr id="50179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4038600" cy="4910138"/>
          </a:xfrm>
        </p:spPr>
        <p:txBody>
          <a:bodyPr/>
          <a:lstStyle/>
          <a:p>
            <a:pPr eaLnBrk="1">
              <a:lnSpc>
                <a:spcPct val="90000"/>
              </a:lnSpc>
            </a:pPr>
            <a:r>
              <a:rPr lang="en-US" altLang="ja-JP" sz="2500"/>
              <a:t>④</a:t>
            </a:r>
            <a:r>
              <a:rPr lang="ja-JP" altLang="en-US" sz="2500"/>
              <a:t>１１世紀後期、元興寺大僧都が丈部為延に伊賀国簗瀬郷内の「田代荒野」の開発を命じる</a:t>
            </a:r>
            <a:endParaRPr lang="en-US" altLang="ja-JP" sz="2500"/>
          </a:p>
          <a:p>
            <a:pPr eaLnBrk="1">
              <a:lnSpc>
                <a:spcPct val="90000"/>
              </a:lnSpc>
              <a:buFont typeface="Wingdings 3" pitchFamily="127" charset="2"/>
              <a:buNone/>
            </a:pPr>
            <a:r>
              <a:rPr lang="ja-JP" altLang="en-US" sz="2500"/>
              <a:t>（</a:t>
            </a:r>
            <a:r>
              <a:rPr lang="en-US" altLang="ja-JP" sz="2500"/>
              <a:t>『</a:t>
            </a:r>
            <a:r>
              <a:rPr lang="ja-JP" altLang="en-US" sz="2500"/>
              <a:t>平安遺文</a:t>
            </a:r>
            <a:r>
              <a:rPr lang="en-US" altLang="ja-JP" sz="2500"/>
              <a:t>』1002</a:t>
            </a:r>
            <a:r>
              <a:rPr lang="ja-JP" altLang="en-US" sz="2500"/>
              <a:t>号）</a:t>
            </a:r>
            <a:endParaRPr lang="en-US" altLang="ja-JP" sz="2500"/>
          </a:p>
          <a:p>
            <a:pPr eaLnBrk="1">
              <a:lnSpc>
                <a:spcPct val="90000"/>
              </a:lnSpc>
            </a:pPr>
            <a:r>
              <a:rPr lang="ja-JP" altLang="en-US" sz="2500"/>
              <a:t>　　・この所は、「見作田」１７町余と「無数荒野」から成り立っていた。</a:t>
            </a:r>
            <a:endParaRPr lang="en-US" altLang="ja-JP" sz="2500"/>
          </a:p>
          <a:p>
            <a:pPr eaLnBrk="1">
              <a:lnSpc>
                <a:spcPct val="90000"/>
              </a:lnSpc>
            </a:pPr>
            <a:r>
              <a:rPr lang="ja-JP" altLang="en-US" sz="2500"/>
              <a:t>　　</a:t>
            </a:r>
            <a:r>
              <a:rPr lang="en-US" altLang="ja-JP" sz="2500"/>
              <a:t>→</a:t>
            </a:r>
            <a:r>
              <a:rPr lang="ja-JP" altLang="en-US" sz="2500"/>
              <a:t>開発の前提に現作田の存在　　</a:t>
            </a:r>
            <a:endParaRPr lang="en-US" altLang="ja-JP" sz="2500"/>
          </a:p>
          <a:p>
            <a:pPr eaLnBrk="1">
              <a:lnSpc>
                <a:spcPct val="90000"/>
              </a:lnSpc>
            </a:pPr>
            <a:r>
              <a:rPr lang="ja-JP" altLang="en-US" sz="2500"/>
              <a:t>　　　「田代」＜たしろ＞は開発予定地</a:t>
            </a:r>
            <a:endParaRPr lang="en-US" sz="2500">
              <a:ea typeface="ＭＳ Ｐゴシック" pitchFamily="127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ja-JP" altLang="en-US"/>
              <a:t>史料</a:t>
            </a:r>
            <a:r>
              <a:rPr lang="en-US" altLang="ja-JP"/>
              <a:t>7 Doc. 7 </a:t>
            </a:r>
            <a:br>
              <a:rPr lang="en-US" altLang="ja-JP"/>
            </a:br>
            <a:r>
              <a:rPr lang="ja-JP" altLang="en-US" sz="3600"/>
              <a:t>再開発</a:t>
            </a:r>
            <a:r>
              <a:rPr lang="en-US" altLang="ja-JP" sz="3600"/>
              <a:t> Re-opening Land</a:t>
            </a:r>
          </a:p>
        </p:txBody>
      </p:sp>
      <p:sp>
        <p:nvSpPr>
          <p:cNvPr id="52226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57200" y="1219200"/>
            <a:ext cx="4038600" cy="4910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>
                <a:ea typeface="ＭＳ Ｐゴシック" pitchFamily="127" charset="-128"/>
              </a:rPr>
              <a:t>5.  End of 12th C: Nakahara Yorisada cedes his ancestral estate Shigetomo village to “Lord Suke Jir</a:t>
            </a:r>
            <a:r>
              <a:rPr lang="en-US" altLang="ja-JP" sz="2200"/>
              <a:t>ô</a:t>
            </a:r>
            <a:r>
              <a:rPr lang="en-US" sz="2200" i="1">
                <a:ea typeface="ＭＳ Ｐゴシック" pitchFamily="127" charset="-128"/>
              </a:rPr>
              <a:t>” (Heian ibun </a:t>
            </a:r>
            <a:r>
              <a:rPr lang="en-US" sz="2200">
                <a:ea typeface="ＭＳ Ｐゴシック" pitchFamily="127" charset="-128"/>
              </a:rPr>
              <a:t>3570, Doc. 7)</a:t>
            </a:r>
          </a:p>
          <a:p>
            <a:pPr>
              <a:lnSpc>
                <a:spcPct val="90000"/>
              </a:lnSpc>
            </a:pPr>
            <a:r>
              <a:rPr lang="en-US" sz="2200">
                <a:ea typeface="ＭＳ Ｐゴシック" pitchFamily="127" charset="-128"/>
              </a:rPr>
              <a:t> </a:t>
            </a:r>
            <a:r>
              <a:rPr lang="en-US" sz="2000">
                <a:ea typeface="ＭＳ Ｐゴシック" pitchFamily="127" charset="-128"/>
              </a:rPr>
              <a:t>• “This whole place is ruined wild land.”</a:t>
            </a:r>
          </a:p>
          <a:p>
            <a:pPr>
              <a:lnSpc>
                <a:spcPct val="90000"/>
              </a:lnSpc>
            </a:pPr>
            <a:r>
              <a:rPr lang="en-US" sz="2000">
                <a:ea typeface="ＭＳ Ｐゴシック" pitchFamily="127" charset="-128"/>
              </a:rPr>
              <a:t>• “This village is near the residence.  Quickly solicit vagabonds . . . and encourage them to farm!” </a:t>
            </a:r>
          </a:p>
          <a:p>
            <a:pPr>
              <a:lnSpc>
                <a:spcPct val="90000"/>
              </a:lnSpc>
            </a:pPr>
            <a:r>
              <a:rPr lang="en-US" sz="2000">
                <a:ea typeface="ＭＳ Ｐゴシック" pitchFamily="127" charset="-128"/>
              </a:rPr>
              <a:t>--&gt;Farming encouraged on “damaged or wild land” near a residence: these lands were to be opened again</a:t>
            </a:r>
            <a:endParaRPr lang="en-US" sz="1800">
              <a:ea typeface="ＭＳ Ｐゴシック" pitchFamily="127" charset="-128"/>
            </a:endParaRPr>
          </a:p>
          <a:p>
            <a:pPr>
              <a:lnSpc>
                <a:spcPct val="90000"/>
              </a:lnSpc>
              <a:buFont typeface="Wingdings 3" pitchFamily="127" charset="2"/>
              <a:buNone/>
            </a:pPr>
            <a:endParaRPr lang="en-US" sz="1800">
              <a:latin typeface="Times New Roman" pitchFamily="127" charset="0"/>
              <a:ea typeface="ＭＳ Ｐゴシック" pitchFamily="127" charset="-128"/>
            </a:endParaRPr>
          </a:p>
        </p:txBody>
      </p:sp>
      <p:sp>
        <p:nvSpPr>
          <p:cNvPr id="52227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495800" y="1219200"/>
            <a:ext cx="4495800" cy="4910138"/>
          </a:xfrm>
        </p:spPr>
        <p:txBody>
          <a:bodyPr/>
          <a:lstStyle/>
          <a:p>
            <a:r>
              <a:rPr lang="en-US" altLang="ja-JP" sz="2200"/>
              <a:t>⑤</a:t>
            </a:r>
            <a:r>
              <a:rPr lang="ja-JP" altLang="en-US" sz="2200"/>
              <a:t>１２世紀末中原頼貞が重代相伝の重友村を「介次郎殿」に譲渡</a:t>
            </a:r>
            <a:endParaRPr lang="en-US" altLang="ja-JP" sz="2200"/>
          </a:p>
          <a:p>
            <a:r>
              <a:rPr lang="en-US" altLang="ja-JP" sz="2200"/>
              <a:t>『</a:t>
            </a:r>
            <a:r>
              <a:rPr lang="ja-JP" altLang="en-US" sz="2200"/>
              <a:t>平安遺文</a:t>
            </a:r>
            <a:r>
              <a:rPr lang="en-US" altLang="ja-JP" sz="2200"/>
              <a:t>』3570</a:t>
            </a:r>
            <a:r>
              <a:rPr lang="ja-JP" altLang="en-US" sz="2200"/>
              <a:t>号、</a:t>
            </a:r>
            <a:r>
              <a:rPr lang="en-US" altLang="ja-JP" sz="2200"/>
              <a:t>【</a:t>
            </a:r>
            <a:r>
              <a:rPr lang="ja-JP" altLang="en-US" sz="2200"/>
              <a:t>史料</a:t>
            </a:r>
            <a:r>
              <a:rPr lang="en-US" altLang="ja-JP" sz="2200"/>
              <a:t>7】</a:t>
            </a:r>
            <a:r>
              <a:rPr lang="ja-JP" altLang="en-US" sz="2200"/>
              <a:t>　　　　　　　　　　　</a:t>
            </a:r>
            <a:endParaRPr lang="en-US" altLang="ja-JP" sz="2200"/>
          </a:p>
          <a:p>
            <a:pPr>
              <a:buFont typeface="Wingdings 3" pitchFamily="127" charset="2"/>
              <a:buNone/>
            </a:pPr>
            <a:r>
              <a:rPr lang="ja-JP" altLang="en-US" sz="2200"/>
              <a:t>　・「件の所はみな損亡仕り荒廃の地」であった。</a:t>
            </a:r>
            <a:endParaRPr lang="en-US" altLang="ja-JP" sz="2200"/>
          </a:p>
          <a:p>
            <a:r>
              <a:rPr lang="ja-JP" altLang="en-US" sz="2200"/>
              <a:t>　・「件の村は御屋敷の近辺なり。早く浪人を招き寄せ</a:t>
            </a:r>
            <a:r>
              <a:rPr lang="en-US" altLang="ja-JP" sz="2200"/>
              <a:t>……</a:t>
            </a:r>
            <a:r>
              <a:rPr lang="ja-JP" altLang="en-US" sz="2200"/>
              <a:t>勧農あるべきなり」</a:t>
            </a:r>
            <a:endParaRPr lang="en-US" altLang="ja-JP" sz="2200"/>
          </a:p>
          <a:p>
            <a:r>
              <a:rPr lang="ja-JP" altLang="en-US" sz="2200"/>
              <a:t>　　</a:t>
            </a:r>
            <a:r>
              <a:rPr lang="en-US" altLang="ja-JP" sz="2200"/>
              <a:t>→</a:t>
            </a:r>
            <a:r>
              <a:rPr lang="ja-JP" altLang="en-US" sz="2200"/>
              <a:t>「屋敷」の近辺で「損亡・荒廃」の地を勧農＝再開発</a:t>
            </a:r>
            <a:endParaRPr lang="en-US" altLang="ja-JP" sz="2200"/>
          </a:p>
          <a:p>
            <a:pPr>
              <a:buFont typeface="Wingdings 3" pitchFamily="127" charset="2"/>
              <a:buNone/>
            </a:pPr>
            <a:r>
              <a:rPr lang="ja-JP" altLang="en-US" sz="2200"/>
              <a:t>　　</a:t>
            </a:r>
            <a:endParaRPr lang="en-US" altLang="ja-JP" sz="2200"/>
          </a:p>
          <a:p>
            <a:endParaRPr lang="ja-JP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ctr"/>
            <a:r>
              <a:rPr lang="en-US" altLang="ja-JP" sz="4000"/>
              <a:t>⑥</a:t>
            </a:r>
            <a:r>
              <a:rPr lang="ja-JP" altLang="en-US" sz="4000"/>
              <a:t>まとめ</a:t>
            </a:r>
            <a:r>
              <a:rPr lang="en-US" altLang="ja-JP" sz="4000"/>
              <a:t> Summary</a:t>
            </a:r>
            <a:endParaRPr lang="en-US">
              <a:ea typeface="HG明朝E" charset="-128"/>
            </a:endParaRPr>
          </a:p>
        </p:txBody>
      </p:sp>
      <p:sp>
        <p:nvSpPr>
          <p:cNvPr id="54274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910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>
                <a:ea typeface="ＭＳ Ｐゴシック" pitchFamily="127" charset="-128"/>
              </a:rPr>
              <a:t>* Residences are the bases for land reclamation</a:t>
            </a:r>
          </a:p>
          <a:p>
            <a:pPr>
              <a:lnSpc>
                <a:spcPct val="90000"/>
              </a:lnSpc>
            </a:pPr>
            <a:r>
              <a:rPr lang="en-US" sz="2200">
                <a:ea typeface="ＭＳ Ｐゴシック" pitchFamily="127" charset="-128"/>
              </a:rPr>
              <a:t>* Land reclamation began with a core of currently cultivated paddy and dry fields</a:t>
            </a:r>
          </a:p>
          <a:p>
            <a:pPr>
              <a:lnSpc>
                <a:spcPct val="90000"/>
              </a:lnSpc>
            </a:pPr>
            <a:r>
              <a:rPr lang="en-US" sz="2200">
                <a:ea typeface="ＭＳ Ｐゴシック" pitchFamily="127" charset="-128"/>
              </a:rPr>
              <a:t>The object of reclamation: fallow fields, cultivated fields, ruined lands: these lands were </a:t>
            </a:r>
            <a:r>
              <a:rPr lang="en-US" sz="2200" i="1">
                <a:ea typeface="ＭＳ Ｐゴシック" pitchFamily="127" charset="-128"/>
              </a:rPr>
              <a:t>re</a:t>
            </a:r>
            <a:r>
              <a:rPr lang="en-US" sz="2200">
                <a:ea typeface="ＭＳ Ｐゴシック" pitchFamily="127" charset="-128"/>
              </a:rPr>
              <a:t>-opened</a:t>
            </a:r>
          </a:p>
          <a:p>
            <a:pPr>
              <a:lnSpc>
                <a:spcPct val="90000"/>
              </a:lnSpc>
            </a:pPr>
            <a:r>
              <a:rPr lang="en-US" sz="2200">
                <a:ea typeface="ＭＳ Ｐゴシック" pitchFamily="127" charset="-128"/>
              </a:rPr>
              <a:t>Note the restoration of a natural irrigation ditch in Hisatomi hamlet</a:t>
            </a:r>
          </a:p>
          <a:p>
            <a:pPr>
              <a:lnSpc>
                <a:spcPct val="90000"/>
              </a:lnSpc>
            </a:pPr>
            <a:endParaRPr lang="en-US" sz="2000">
              <a:ea typeface="ＭＳ Ｐゴシック" pitchFamily="127" charset="-128"/>
            </a:endParaRPr>
          </a:p>
        </p:txBody>
      </p:sp>
      <p:sp>
        <p:nvSpPr>
          <p:cNvPr id="54275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4038600" cy="4910138"/>
          </a:xfrm>
        </p:spPr>
        <p:txBody>
          <a:bodyPr/>
          <a:lstStyle/>
          <a:p>
            <a:pPr eaLnBrk="1">
              <a:lnSpc>
                <a:spcPct val="90000"/>
              </a:lnSpc>
            </a:pPr>
            <a:endParaRPr lang="en-US" altLang="ja-JP" sz="2200"/>
          </a:p>
          <a:p>
            <a:pPr eaLnBrk="1">
              <a:lnSpc>
                <a:spcPct val="90000"/>
              </a:lnSpc>
            </a:pPr>
            <a:r>
              <a:rPr lang="ja-JP" altLang="en-US" sz="2200"/>
              <a:t>　　</a:t>
            </a:r>
            <a:r>
              <a:rPr lang="ja-JP" altLang="en-US" sz="2800"/>
              <a:t>＊屋敷が開発の拠点</a:t>
            </a:r>
            <a:endParaRPr lang="en-US" altLang="ja-JP" sz="2800"/>
          </a:p>
          <a:p>
            <a:pPr eaLnBrk="1">
              <a:lnSpc>
                <a:spcPct val="90000"/>
              </a:lnSpc>
            </a:pPr>
            <a:r>
              <a:rPr lang="ja-JP" altLang="en-US" sz="2800"/>
              <a:t>　　＊開発の前提には現作の田・畠が存在</a:t>
            </a:r>
            <a:endParaRPr lang="en-US" altLang="ja-JP" sz="2800"/>
          </a:p>
          <a:p>
            <a:pPr eaLnBrk="1">
              <a:lnSpc>
                <a:spcPct val="90000"/>
              </a:lnSpc>
            </a:pPr>
            <a:r>
              <a:rPr lang="ja-JP" altLang="en-US" sz="2800"/>
              <a:t>　　＊開発の対象は「荒田」、「田代」、損亡した荒廃地＝再開発</a:t>
            </a:r>
            <a:endParaRPr lang="en-US" altLang="ja-JP" sz="2800"/>
          </a:p>
          <a:p>
            <a:pPr lvl="1" eaLnBrk="1">
              <a:lnSpc>
                <a:spcPct val="90000"/>
              </a:lnSpc>
            </a:pPr>
            <a:r>
              <a:rPr lang="ja-JP" altLang="en-US" sz="2500" b="1">
                <a:ea typeface="ヒラギノ角ゴ ProN W3" pitchFamily="127" charset="-128"/>
                <a:cs typeface="ヒラギノ角ゴ ProN W3" pitchFamily="127" charset="-128"/>
              </a:rPr>
              <a:t>久富保－旧跡のある荒井溝の修復</a:t>
            </a:r>
            <a:endParaRPr lang="en-US" altLang="ja-JP" sz="2200"/>
          </a:p>
          <a:p>
            <a:pPr>
              <a:buFont typeface="Wingdings 3" pitchFamily="127" charset="2"/>
              <a:buNone/>
            </a:pPr>
            <a:endParaRPr lang="en-US" sz="2500">
              <a:ea typeface="ＭＳ Ｐゴシック" pitchFamily="127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ja-JP" altLang="en-US" sz="2800"/>
              <a:t>４，池と井－開発の条件</a:t>
            </a:r>
            <a:r>
              <a:rPr lang="en-US" altLang="ja-JP" sz="2800"/>
              <a:t>  </a:t>
            </a:r>
            <a:r>
              <a:rPr lang="ja-JP" altLang="en-US" sz="2800"/>
              <a:t>（大山</a:t>
            </a:r>
            <a:r>
              <a:rPr lang="en-US" altLang="ja-JP" sz="2800"/>
              <a:t>Ôyama1961</a:t>
            </a:r>
            <a:r>
              <a:rPr lang="ja-JP" altLang="en-US" sz="2800"/>
              <a:t>）</a:t>
            </a:r>
            <a:r>
              <a:rPr lang="en-US" altLang="ja-JP" sz="2800">
                <a:latin typeface="Times" pitchFamily="127" charset="0"/>
              </a:rPr>
              <a:t>Ponds and Canals:  Required for Reclamation</a:t>
            </a:r>
            <a:endParaRPr lang="en-US" altLang="ja-JP"/>
          </a:p>
        </p:txBody>
      </p:sp>
      <p:sp>
        <p:nvSpPr>
          <p:cNvPr id="56322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57200" y="1219200"/>
            <a:ext cx="4038600" cy="4910138"/>
          </a:xfrm>
        </p:spPr>
        <p:txBody>
          <a:bodyPr/>
          <a:lstStyle/>
          <a:p>
            <a:pPr>
              <a:lnSpc>
                <a:spcPct val="90000"/>
              </a:lnSpc>
              <a:buFont typeface="Wingdings 3" pitchFamily="127" charset="2"/>
              <a:buNone/>
            </a:pPr>
            <a:r>
              <a:rPr lang="en-US" sz="2400">
                <a:ea typeface="ＭＳ Ｐゴシック" pitchFamily="127" charset="-128"/>
              </a:rPr>
              <a:t>PONDS AND CANALS</a:t>
            </a:r>
          </a:p>
          <a:p>
            <a:pPr>
              <a:lnSpc>
                <a:spcPct val="90000"/>
              </a:lnSpc>
            </a:pPr>
            <a:r>
              <a:rPr lang="en-US" sz="2400">
                <a:ea typeface="ＭＳ Ｐゴシック" pitchFamily="127" charset="-128"/>
              </a:rPr>
              <a:t>Proprietors re-opened paddy surrounding their residence</a:t>
            </a:r>
          </a:p>
          <a:p>
            <a:pPr>
              <a:lnSpc>
                <a:spcPct val="90000"/>
              </a:lnSpc>
            </a:pPr>
            <a:r>
              <a:rPr lang="en-US" sz="2400">
                <a:ea typeface="ＭＳ Ｐゴシック" pitchFamily="127" charset="-128"/>
              </a:rPr>
              <a:t>Cultivators opened dry fields surrounding </a:t>
            </a:r>
            <a:r>
              <a:rPr lang="en-US" sz="2400" i="1">
                <a:ea typeface="ＭＳ Ｐゴシック" pitchFamily="127" charset="-128"/>
              </a:rPr>
              <a:t>their</a:t>
            </a:r>
            <a:r>
              <a:rPr lang="en-US" sz="2400">
                <a:ea typeface="ＭＳ Ｐゴシック" pitchFamily="127" charset="-128"/>
              </a:rPr>
              <a:t> residence</a:t>
            </a:r>
          </a:p>
          <a:p>
            <a:pPr>
              <a:lnSpc>
                <a:spcPct val="90000"/>
              </a:lnSpc>
            </a:pPr>
            <a:r>
              <a:rPr lang="en-US" sz="2400">
                <a:ea typeface="ＭＳ Ｐゴシック" pitchFamily="127" charset="-128"/>
              </a:rPr>
              <a:t>--&gt;Roughly true but to see this as a binary is a mistake</a:t>
            </a:r>
          </a:p>
          <a:p>
            <a:pPr>
              <a:lnSpc>
                <a:spcPct val="90000"/>
              </a:lnSpc>
            </a:pPr>
            <a:r>
              <a:rPr lang="en-US" sz="2400">
                <a:ea typeface="ＭＳ Ｐゴシック" pitchFamily="127" charset="-128"/>
              </a:rPr>
              <a:t>Cultivators also had a strong drive to reclaim paddy</a:t>
            </a:r>
            <a:endParaRPr lang="en-US" sz="2200">
              <a:ea typeface="ＭＳ Ｐゴシック" pitchFamily="127" charset="-128"/>
            </a:endParaRPr>
          </a:p>
        </p:txBody>
      </p:sp>
      <p:sp>
        <p:nvSpPr>
          <p:cNvPr id="56323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648200" y="1219200"/>
            <a:ext cx="4038600" cy="4910138"/>
          </a:xfrm>
        </p:spPr>
        <p:txBody>
          <a:bodyPr/>
          <a:lstStyle/>
          <a:p>
            <a:r>
              <a:rPr lang="en-US" altLang="ja-JP" sz="2400"/>
              <a:t>①</a:t>
            </a:r>
            <a:r>
              <a:rPr lang="ja-JP" altLang="en-US" sz="2400"/>
              <a:t>池と井</a:t>
            </a:r>
            <a:endParaRPr lang="en-US" altLang="ja-JP" sz="2400"/>
          </a:p>
          <a:p>
            <a:r>
              <a:rPr lang="ja-JP" altLang="en-US" sz="2400"/>
              <a:t>　　領主層＝屋敷を拠点とした水田の再開発</a:t>
            </a:r>
            <a:endParaRPr lang="en-US" altLang="ja-JP" sz="2400"/>
          </a:p>
          <a:p>
            <a:r>
              <a:rPr lang="ja-JP" altLang="en-US" sz="2400"/>
              <a:t>　　農民層＝在家を拠点とした畠地の開発</a:t>
            </a:r>
            <a:endParaRPr lang="en-US" altLang="ja-JP" sz="2400"/>
          </a:p>
          <a:p>
            <a:r>
              <a:rPr lang="ja-JP" altLang="en-US" sz="2400"/>
              <a:t>　　</a:t>
            </a:r>
            <a:r>
              <a:rPr lang="en-US" altLang="ja-JP" sz="2400"/>
              <a:t>→</a:t>
            </a:r>
            <a:r>
              <a:rPr lang="ja-JP" altLang="en-US" sz="2400"/>
              <a:t>大まかな特徴としては正しいが、対立的に捉えるのは間違い</a:t>
            </a:r>
            <a:endParaRPr lang="en-US" altLang="ja-JP" sz="2400"/>
          </a:p>
          <a:p>
            <a:r>
              <a:rPr lang="ja-JP" altLang="en-US" sz="2400"/>
              <a:t>　　農民層も水田の開発に強い意志をもっていた。</a:t>
            </a:r>
            <a:endParaRPr lang="en-US" altLang="ja-JP" sz="2400"/>
          </a:p>
          <a:p>
            <a:pPr>
              <a:buFont typeface="Wingdings 3" pitchFamily="127" charset="2"/>
              <a:buNone/>
            </a:pPr>
            <a:r>
              <a:rPr lang="ja-JP" altLang="en-US" sz="2200"/>
              <a:t>　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ctr"/>
            <a:r>
              <a:rPr lang="en-US">
                <a:ea typeface="HG明朝E" charset="-128"/>
              </a:rPr>
              <a:t> </a:t>
            </a:r>
            <a:r>
              <a:rPr lang="ja-JP" altLang="en-US"/>
              <a:t>例：</a:t>
            </a:r>
            <a:r>
              <a:rPr lang="en-US" altLang="ja-JP"/>
              <a:t> </a:t>
            </a:r>
            <a:r>
              <a:rPr lang="ja-JP" altLang="en-US" sz="3500"/>
              <a:t>小犬丸保　</a:t>
            </a:r>
            <a:r>
              <a:rPr lang="en-US" altLang="ja-JP" sz="3500"/>
              <a:t/>
            </a:r>
            <a:br>
              <a:rPr lang="en-US" altLang="ja-JP" sz="3500"/>
            </a:br>
            <a:r>
              <a:rPr lang="en-US" altLang="ja-JP" sz="3500"/>
              <a:t>Example: Koinumaru hamlet</a:t>
            </a:r>
            <a:endParaRPr lang="en-US" sz="3500">
              <a:ea typeface="HG明朝E" charset="-128"/>
            </a:endParaRPr>
          </a:p>
        </p:txBody>
      </p:sp>
      <p:sp>
        <p:nvSpPr>
          <p:cNvPr id="58370" name="Rectangle 3"/>
          <p:cNvSpPr>
            <a:spLocks noGrp="1"/>
          </p:cNvSpPr>
          <p:nvPr>
            <p:ph type="body" sz="half" idx="1"/>
          </p:nvPr>
        </p:nvSpPr>
        <p:spPr>
          <a:xfrm>
            <a:off x="228600" y="1219200"/>
            <a:ext cx="4267200" cy="4910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>
                <a:ea typeface="ＭＳ Ｐゴシック" pitchFamily="127" charset="-128"/>
              </a:rPr>
              <a:t>“</a:t>
            </a:r>
            <a:r>
              <a:rPr lang="en-US" sz="2400">
                <a:ea typeface="ＭＳ Ｐゴシック" pitchFamily="127" charset="-128"/>
              </a:rPr>
              <a:t>In the old days it was difficult to obtain a drop of water in this hamlet.  Local people devised a plan and put it to work:  they dug a pond, irrigated their fields, and paid their taxes.”</a:t>
            </a:r>
          </a:p>
          <a:p>
            <a:pPr>
              <a:lnSpc>
                <a:spcPct val="90000"/>
              </a:lnSpc>
            </a:pPr>
            <a:r>
              <a:rPr lang="en-US" sz="2400">
                <a:ea typeface="ＭＳ Ｐゴシック" pitchFamily="127" charset="-128"/>
              </a:rPr>
              <a:t>One possibility:  Paddy field reclamation by cultivators and at the village level used ponds</a:t>
            </a:r>
          </a:p>
          <a:p>
            <a:pPr>
              <a:lnSpc>
                <a:spcPct val="90000"/>
              </a:lnSpc>
            </a:pPr>
            <a:r>
              <a:rPr lang="en-US" sz="2400">
                <a:ea typeface="ＭＳ Ｐゴシック" pitchFamily="127" charset="-128"/>
              </a:rPr>
              <a:t>And paddy field reclamation by proprietors used irrigation canals</a:t>
            </a:r>
          </a:p>
          <a:p>
            <a:pPr>
              <a:lnSpc>
                <a:spcPct val="90000"/>
              </a:lnSpc>
            </a:pPr>
            <a:endParaRPr lang="en-US" sz="2000">
              <a:ea typeface="ＭＳ Ｐゴシック" pitchFamily="127" charset="-128"/>
            </a:endParaRPr>
          </a:p>
        </p:txBody>
      </p:sp>
      <p:sp>
        <p:nvSpPr>
          <p:cNvPr id="58371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4038600" cy="4910138"/>
          </a:xfrm>
        </p:spPr>
        <p:txBody>
          <a:bodyPr/>
          <a:lstStyle/>
          <a:p>
            <a:pPr eaLnBrk="1">
              <a:lnSpc>
                <a:spcPct val="90000"/>
              </a:lnSpc>
            </a:pPr>
            <a:r>
              <a:rPr lang="ja-JP" altLang="en-US" sz="2400"/>
              <a:t>前述の小犬丸保の例</a:t>
            </a:r>
            <a:endParaRPr lang="en-US" altLang="ja-JP" sz="2400"/>
          </a:p>
          <a:p>
            <a:pPr eaLnBrk="1">
              <a:lnSpc>
                <a:spcPct val="90000"/>
              </a:lnSpc>
            </a:pPr>
            <a:r>
              <a:rPr lang="ja-JP" altLang="en-US" sz="2400"/>
              <a:t>　　　・「当保一滴の水、尚しく以て得難き。ここによって往古土民ら、計略を廻らし功力を尽くして、さらに池を構築して作田に漑ぎ入れ、年貢を備進す」</a:t>
            </a:r>
            <a:endParaRPr lang="en-US" altLang="ja-JP" sz="2400"/>
          </a:p>
          <a:p>
            <a:pPr eaLnBrk="1">
              <a:lnSpc>
                <a:spcPct val="90000"/>
              </a:lnSpc>
            </a:pPr>
            <a:r>
              <a:rPr lang="ja-JP" altLang="en-US" sz="2400"/>
              <a:t>・・・これらから</a:t>
            </a:r>
            <a:endParaRPr lang="en-US" altLang="ja-JP" sz="2400"/>
          </a:p>
          <a:p>
            <a:pPr eaLnBrk="1">
              <a:lnSpc>
                <a:spcPct val="90000"/>
              </a:lnSpc>
            </a:pPr>
            <a:r>
              <a:rPr lang="ja-JP" altLang="en-US" sz="2400"/>
              <a:t>　　　百姓らや村落レベルの水田開発－池</a:t>
            </a:r>
            <a:endParaRPr lang="en-US" altLang="ja-JP" sz="2400"/>
          </a:p>
          <a:p>
            <a:pPr eaLnBrk="1">
              <a:lnSpc>
                <a:spcPct val="90000"/>
              </a:lnSpc>
            </a:pPr>
            <a:r>
              <a:rPr lang="ja-JP" altLang="en-US" sz="2400"/>
              <a:t>　　　領主層の水田開発－井（用水）という対比の可能性</a:t>
            </a:r>
            <a:endParaRPr lang="en-US" sz="2400">
              <a:ea typeface="ＭＳ Ｐゴシック" pitchFamily="127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3"/>
          <p:cNvSpPr>
            <a:spLocks noChangeArrowheads="1"/>
          </p:cNvSpPr>
          <p:nvPr/>
        </p:nvSpPr>
        <p:spPr bwMode="auto">
          <a:xfrm>
            <a:off x="1165225" y="14700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418" name="Rectang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ja-JP" altLang="en-US"/>
              <a:t>上記の例以外の典型的な例として</a:t>
            </a:r>
            <a:r>
              <a:rPr lang="en-US" altLang="ja-JP"/>
              <a:t/>
            </a:r>
            <a:br>
              <a:rPr lang="en-US" altLang="ja-JP"/>
            </a:br>
            <a:r>
              <a:rPr lang="en-US" altLang="ja-JP"/>
              <a:t>Other Typical Examples</a:t>
            </a:r>
          </a:p>
        </p:txBody>
      </p:sp>
      <p:sp>
        <p:nvSpPr>
          <p:cNvPr id="60419" name="Rectangle 8"/>
          <p:cNvSpPr>
            <a:spLocks noGrp="1"/>
          </p:cNvSpPr>
          <p:nvPr>
            <p:ph type="body" sz="half" idx="4294967295"/>
          </p:nvPr>
        </p:nvSpPr>
        <p:spPr>
          <a:xfrm>
            <a:off x="304800" y="1219200"/>
            <a:ext cx="4191000" cy="4910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>
                <a:ea typeface="ＭＳ Ｐゴシック" pitchFamily="127" charset="-128"/>
              </a:rPr>
              <a:t>Land reclamation at Hine estate, Izumi: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1st stage: pond cluster at foot of northern mountains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2nd stage: irrigation canal drawing from Kashiigawa</a:t>
            </a:r>
          </a:p>
          <a:p>
            <a:pPr>
              <a:lnSpc>
                <a:spcPct val="90000"/>
              </a:lnSpc>
            </a:pPr>
            <a:r>
              <a:rPr lang="en-US" sz="2000" b="1">
                <a:ea typeface="ＭＳ Ｐゴシック" pitchFamily="127" charset="-128"/>
              </a:rPr>
              <a:t>Land reclamation at Kasada section, Kaseda estate, Kii:</a:t>
            </a:r>
            <a:endParaRPr lang="en-US" sz="2000">
              <a:ea typeface="ＭＳ Ｐゴシック" pitchFamily="127" charset="-128"/>
            </a:endParaRPr>
          </a:p>
          <a:p>
            <a:pPr lvl="1">
              <a:lnSpc>
                <a:spcPct val="90000"/>
              </a:lnSpc>
            </a:pPr>
            <a:r>
              <a:rPr lang="en-US" sz="2000"/>
              <a:t>1st stage: pond cluster at the base of the mountain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2nd stage: Mongaku’s canal</a:t>
            </a:r>
            <a:endParaRPr lang="en-US" sz="1900"/>
          </a:p>
          <a:p>
            <a:pPr>
              <a:lnSpc>
                <a:spcPct val="90000"/>
              </a:lnSpc>
            </a:pPr>
            <a:r>
              <a:rPr lang="en-US" sz="2000" b="1">
                <a:ea typeface="ＭＳ Ｐゴシック" pitchFamily="127" charset="-128"/>
              </a:rPr>
              <a:t>Higashi village, a Kokawadera holding, Kii:</a:t>
            </a:r>
            <a:endParaRPr lang="en-US" sz="2000">
              <a:ea typeface="ＭＳ Ｐゴシック" pitchFamily="127" charset="-128"/>
            </a:endParaRPr>
          </a:p>
          <a:p>
            <a:pPr lvl="1">
              <a:lnSpc>
                <a:spcPct val="90000"/>
              </a:lnSpc>
            </a:pPr>
            <a:r>
              <a:rPr lang="en-US" sz="2000"/>
              <a:t>Irrigation canals dating from Kamakura to North-South periods</a:t>
            </a:r>
          </a:p>
        </p:txBody>
      </p:sp>
      <p:sp>
        <p:nvSpPr>
          <p:cNvPr id="60420" name="Rectangle 9"/>
          <p:cNvSpPr>
            <a:spLocks noGrp="1"/>
          </p:cNvSpPr>
          <p:nvPr>
            <p:ph type="body" sz="half" idx="4294967295"/>
          </p:nvPr>
        </p:nvSpPr>
        <p:spPr>
          <a:xfrm>
            <a:off x="4648200" y="1219200"/>
            <a:ext cx="4038600" cy="4910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000"/>
              <a:t>上記の例以外の典型的な例として</a:t>
            </a:r>
            <a:endParaRPr lang="en-US" altLang="ja-JP" sz="2000"/>
          </a:p>
          <a:p>
            <a:pPr>
              <a:lnSpc>
                <a:spcPct val="90000"/>
              </a:lnSpc>
            </a:pPr>
            <a:r>
              <a:rPr lang="ja-JP" altLang="en-US" sz="2000"/>
              <a:t>　・和泉国日根荘の開発　</a:t>
            </a:r>
            <a:endParaRPr lang="en-US" altLang="ja-JP" sz="2000"/>
          </a:p>
          <a:p>
            <a:pPr>
              <a:lnSpc>
                <a:spcPct val="90000"/>
              </a:lnSpc>
            </a:pPr>
            <a:r>
              <a:rPr lang="ja-JP" altLang="en-US" sz="2000"/>
              <a:t>　　第１段階：北側の山麓に点在した池群</a:t>
            </a:r>
            <a:endParaRPr lang="en-US" altLang="ja-JP" sz="2000"/>
          </a:p>
          <a:p>
            <a:pPr>
              <a:lnSpc>
                <a:spcPct val="90000"/>
              </a:lnSpc>
            </a:pPr>
            <a:r>
              <a:rPr lang="ja-JP" altLang="en-US" sz="2000"/>
              <a:t>　　第２段階：樫井川から引いた湯（井）川　　</a:t>
            </a:r>
            <a:endParaRPr lang="en-US" altLang="ja-JP" sz="2000"/>
          </a:p>
          <a:p>
            <a:pPr>
              <a:lnSpc>
                <a:spcPct val="90000"/>
              </a:lnSpc>
            </a:pPr>
            <a:r>
              <a:rPr lang="ja-JP" altLang="en-US" sz="2000"/>
              <a:t>　・紀伊国　田＜かせだ＞荘の笠田地区の開発</a:t>
            </a:r>
            <a:r>
              <a:rPr lang="en-US" altLang="ja-JP" sz="2000"/>
              <a:t> </a:t>
            </a:r>
          </a:p>
          <a:p>
            <a:pPr>
              <a:lnSpc>
                <a:spcPct val="90000"/>
              </a:lnSpc>
            </a:pPr>
            <a:r>
              <a:rPr lang="ja-JP" altLang="en-US" sz="2000"/>
              <a:t>　　第１段階：山裾の池群</a:t>
            </a:r>
            <a:endParaRPr lang="en-US" altLang="ja-JP" sz="2000"/>
          </a:p>
          <a:p>
            <a:pPr>
              <a:lnSpc>
                <a:spcPct val="90000"/>
              </a:lnSpc>
            </a:pPr>
            <a:r>
              <a:rPr lang="ja-JP" altLang="en-US" sz="2000"/>
              <a:t>　　第２段階：文覚井の開削</a:t>
            </a:r>
            <a:endParaRPr lang="en-US" altLang="ja-JP" sz="2000"/>
          </a:p>
          <a:p>
            <a:pPr>
              <a:lnSpc>
                <a:spcPct val="90000"/>
              </a:lnSpc>
            </a:pPr>
            <a:r>
              <a:rPr lang="ja-JP" altLang="en-US" sz="2000"/>
              <a:t>　</a:t>
            </a:r>
            <a:r>
              <a:rPr lang="en-US" altLang="ja-JP" sz="2000"/>
              <a:t> </a:t>
            </a:r>
            <a:r>
              <a:rPr lang="ja-JP" altLang="en-US" sz="2000"/>
              <a:t>　・紀伊国粉河寺領東村</a:t>
            </a:r>
            <a:endParaRPr lang="en-US" altLang="ja-JP" sz="2000"/>
          </a:p>
          <a:p>
            <a:pPr>
              <a:lnSpc>
                <a:spcPct val="90000"/>
              </a:lnSpc>
            </a:pPr>
            <a:r>
              <a:rPr lang="ja-JP" altLang="en-US" sz="2000"/>
              <a:t>　　鎌倉時代後期～南北朝期　村による灌漑池の築造</a:t>
            </a:r>
            <a:endParaRPr lang="en-US" altLang="ja-JP" sz="2400"/>
          </a:p>
          <a:p>
            <a:pPr>
              <a:lnSpc>
                <a:spcPct val="90000"/>
              </a:lnSpc>
            </a:pPr>
            <a:endParaRPr lang="ja-JP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/>
              <a:t>②</a:t>
            </a:r>
            <a:r>
              <a:rPr lang="ja-JP" altLang="en-US"/>
              <a:t>「井」＝領主の論理　</a:t>
            </a:r>
            <a:r>
              <a:rPr lang="en-US" altLang="ja-JP"/>
              <a:t>(</a:t>
            </a:r>
            <a:r>
              <a:rPr lang="ja-JP" altLang="en-US"/>
              <a:t>史料７</a:t>
            </a:r>
            <a:r>
              <a:rPr lang="en-US" altLang="ja-JP"/>
              <a:t>)</a:t>
            </a:r>
            <a:br>
              <a:rPr lang="en-US" altLang="ja-JP"/>
            </a:br>
            <a:r>
              <a:rPr lang="en-US" altLang="ja-JP"/>
              <a:t>Canals:  Proprietors’ Choice (Doc. 8)</a:t>
            </a:r>
            <a:endParaRPr lang="ja-JP" altLang="en-US"/>
          </a:p>
        </p:txBody>
      </p:sp>
      <p:sp>
        <p:nvSpPr>
          <p:cNvPr id="62466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57200" y="1219200"/>
            <a:ext cx="4038600" cy="4910138"/>
          </a:xfrm>
        </p:spPr>
        <p:txBody>
          <a:bodyPr/>
          <a:lstStyle/>
          <a:p>
            <a:r>
              <a:rPr lang="en-US" sz="2000">
                <a:ea typeface="ＭＳ Ｐゴシック" pitchFamily="127" charset="-128"/>
              </a:rPr>
              <a:t> Late 12th C: K</a:t>
            </a:r>
            <a:r>
              <a:rPr lang="en-US" altLang="ja-JP" sz="2000"/>
              <a:t>ôyasan &amp; provincial governor’s office debate repair of Aya canal, Naka district, Kii province (</a:t>
            </a:r>
            <a:r>
              <a:rPr lang="en-US" altLang="ja-JP" sz="2000" i="1"/>
              <a:t>Heian ibun</a:t>
            </a:r>
            <a:r>
              <a:rPr lang="en-US" altLang="ja-JP" sz="2000"/>
              <a:t> 3153, Doc. 8)</a:t>
            </a:r>
          </a:p>
          <a:p>
            <a:r>
              <a:rPr lang="en-US" altLang="ja-JP" sz="2000"/>
              <a:t>Kôyasan:  “When an opening to an irrigation canal was made upstream, more than 2 </a:t>
            </a:r>
            <a:r>
              <a:rPr lang="en-US" altLang="ja-JP" sz="2000" i="1"/>
              <a:t>tan</a:t>
            </a:r>
            <a:r>
              <a:rPr lang="en-US" altLang="ja-JP" sz="2000"/>
              <a:t> of our estate’s dry fields were destroyed.”</a:t>
            </a:r>
          </a:p>
          <a:p>
            <a:r>
              <a:rPr lang="en-US" altLang="ja-JP" sz="2000"/>
              <a:t>Province: “Several 100 </a:t>
            </a:r>
            <a:r>
              <a:rPr lang="en-US" altLang="ja-JP" sz="2000" i="1"/>
              <a:t>chô</a:t>
            </a:r>
            <a:r>
              <a:rPr lang="en-US" altLang="ja-JP" sz="2000"/>
              <a:t> of paddy will be lost to protect a small number of dry fields.”  Kôyasan: “We complain of unprecedented losses!”  </a:t>
            </a:r>
            <a:endParaRPr lang="en-US" sz="2000">
              <a:ea typeface="ＭＳ Ｐゴシック" pitchFamily="127" charset="-128"/>
            </a:endParaRPr>
          </a:p>
        </p:txBody>
      </p:sp>
      <p:sp>
        <p:nvSpPr>
          <p:cNvPr id="62467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648200" y="1219200"/>
            <a:ext cx="4038600" cy="4910138"/>
          </a:xfrm>
        </p:spPr>
        <p:txBody>
          <a:bodyPr/>
          <a:lstStyle/>
          <a:p>
            <a:r>
              <a:rPr lang="ja-JP" altLang="en-US" sz="2000"/>
              <a:t>１２世紀後半、紀伊国那賀郡綾井改修をめぐる高野山と国衙の言い分</a:t>
            </a:r>
            <a:endParaRPr lang="en-US" altLang="ja-JP" sz="2000"/>
          </a:p>
          <a:p>
            <a:r>
              <a:rPr lang="en-US" altLang="ja-JP" sz="2000"/>
              <a:t>『</a:t>
            </a:r>
            <a:r>
              <a:rPr lang="ja-JP" altLang="en-US" sz="2000"/>
              <a:t>平安遺文</a:t>
            </a:r>
            <a:r>
              <a:rPr lang="en-US" altLang="ja-JP" sz="2000"/>
              <a:t>』3153</a:t>
            </a:r>
            <a:r>
              <a:rPr lang="ja-JP" altLang="en-US" sz="2000"/>
              <a:t>号、史料７）</a:t>
            </a:r>
            <a:endParaRPr lang="en-US" altLang="ja-JP" sz="2000"/>
          </a:p>
          <a:p>
            <a:r>
              <a:rPr lang="ja-JP" altLang="en-US" sz="2000"/>
              <a:t>　　　高野山：井口を上流に新たに築造したために、荘領の畠地２段余がつぶされた。</a:t>
            </a:r>
            <a:endParaRPr lang="en-US" altLang="ja-JP" sz="2000"/>
          </a:p>
          <a:p>
            <a:r>
              <a:rPr lang="ja-JP" altLang="en-US" sz="2000"/>
              <a:t>　　　国衙：少量の畠地を守ることによって、数百町の田地が失われることの方が問題だ。高野山が「訴え申す旨、全く前後を顧みず、公損未曽有の事なり」。</a:t>
            </a:r>
            <a:endParaRPr lang="en-US" altLang="ja-JP" sz="2000"/>
          </a:p>
          <a:p>
            <a:endParaRPr lang="en-US" altLang="ja-JP" sz="2000"/>
          </a:p>
          <a:p>
            <a:endParaRPr lang="ja-JP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ja-JP" altLang="en-US"/>
              <a:t>女堀</a:t>
            </a:r>
            <a:r>
              <a:rPr lang="en-US" altLang="ja-JP"/>
              <a:t>, </a:t>
            </a:r>
            <a:r>
              <a:rPr lang="ja-JP" altLang="en-US"/>
              <a:t>上野国</a:t>
            </a:r>
            <a:r>
              <a:rPr lang="en-US" altLang="ja-JP"/>
              <a:t> Onnabori, Kôzuke province</a:t>
            </a:r>
            <a:r>
              <a:rPr lang="en-US" altLang="ja-JP" sz="3300"/>
              <a:t> </a:t>
            </a:r>
            <a:endParaRPr lang="en-US" sz="3300">
              <a:ea typeface="HG明朝E" charset="-128"/>
            </a:endParaRPr>
          </a:p>
        </p:txBody>
      </p:sp>
      <p:sp>
        <p:nvSpPr>
          <p:cNvPr id="64514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910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ea typeface="ＭＳ Ｐゴシック" pitchFamily="127" charset="-128"/>
              </a:rPr>
              <a:t>Example: Onnabori [canal] at the foot of Akagi Mt., K</a:t>
            </a:r>
            <a:r>
              <a:rPr lang="en-US" altLang="ja-JP" sz="2400"/>
              <a:t>ôzuke province, beginning of 12th C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When the canal was dug, many dry fields were buried below an embankment &amp; destroyed</a:t>
            </a:r>
            <a:endParaRPr lang="en-US" altLang="ja-JP" sz="2100"/>
          </a:p>
          <a:p>
            <a:pPr>
              <a:lnSpc>
                <a:spcPct val="90000"/>
              </a:lnSpc>
            </a:pPr>
            <a:r>
              <a:rPr lang="en-US" altLang="ja-JP" sz="2400"/>
              <a:t>--&gt;Proprietors dug canals to support opening of paddy fields, in opposition to the maintenance of dry fields</a:t>
            </a:r>
            <a:endParaRPr lang="en-US" sz="2000">
              <a:ea typeface="ＭＳ Ｐゴシック" pitchFamily="127" charset="-128"/>
            </a:endParaRPr>
          </a:p>
          <a:p>
            <a:pPr lvl="1">
              <a:lnSpc>
                <a:spcPct val="90000"/>
              </a:lnSpc>
            </a:pPr>
            <a:endParaRPr lang="en-US" sz="1900"/>
          </a:p>
          <a:p>
            <a:pPr lvl="1">
              <a:lnSpc>
                <a:spcPct val="90000"/>
              </a:lnSpc>
            </a:pPr>
            <a:endParaRPr lang="en-US" sz="1900"/>
          </a:p>
          <a:p>
            <a:pPr>
              <a:lnSpc>
                <a:spcPct val="90000"/>
              </a:lnSpc>
            </a:pPr>
            <a:endParaRPr lang="en-US" sz="2000">
              <a:ea typeface="ＭＳ Ｐゴシック" pitchFamily="127" charset="-128"/>
            </a:endParaRPr>
          </a:p>
        </p:txBody>
      </p:sp>
      <p:sp>
        <p:nvSpPr>
          <p:cNvPr id="64515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4038600" cy="4910138"/>
          </a:xfrm>
        </p:spPr>
        <p:txBody>
          <a:bodyPr/>
          <a:lstStyle/>
          <a:p>
            <a:pPr eaLnBrk="1">
              <a:lnSpc>
                <a:spcPct val="80000"/>
              </a:lnSpc>
            </a:pPr>
            <a:r>
              <a:rPr lang="ja-JP" altLang="en-US" sz="2800"/>
              <a:t>１２世紀初頭の上野国赤城山麓の女堀の事例</a:t>
            </a:r>
            <a:endParaRPr lang="en-US" altLang="ja-JP" sz="2800"/>
          </a:p>
          <a:p>
            <a:pPr eaLnBrk="1">
              <a:lnSpc>
                <a:spcPct val="80000"/>
              </a:lnSpc>
            </a:pPr>
            <a:r>
              <a:rPr lang="ja-JP" altLang="en-US" sz="2800"/>
              <a:t>　　　発掘の結果、女堀を開削するために畠地が大量に破壊され、土手の下に埋め込まれていた。</a:t>
            </a:r>
            <a:endParaRPr lang="en-US" altLang="ja-JP" sz="2800"/>
          </a:p>
          <a:p>
            <a:pPr eaLnBrk="1">
              <a:lnSpc>
                <a:spcPct val="80000"/>
              </a:lnSpc>
            </a:pPr>
            <a:r>
              <a:rPr lang="ja-JP" altLang="en-US" sz="2800"/>
              <a:t>　</a:t>
            </a:r>
            <a:r>
              <a:rPr lang="en-US" altLang="ja-JP" sz="2800"/>
              <a:t>→</a:t>
            </a:r>
            <a:r>
              <a:rPr lang="ja-JP" altLang="en-US" sz="2800"/>
              <a:t>領主：「井」の開削－水田開発の論理</a:t>
            </a:r>
            <a:r>
              <a:rPr lang="en-US" altLang="ja-JP" sz="2800"/>
              <a:t>←</a:t>
            </a:r>
            <a:r>
              <a:rPr lang="ja-JP" altLang="en-US" sz="2800"/>
              <a:t>畠地維持の論理</a:t>
            </a:r>
            <a:endParaRPr lang="en-US" altLang="ja-JP" sz="2800"/>
          </a:p>
          <a:p>
            <a:endParaRPr lang="en-US" sz="2800">
              <a:ea typeface="ＭＳ Ｐゴシック" pitchFamily="127" charset="-128"/>
            </a:endParaRPr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1736725" y="4286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５，大部荘の開発</a:t>
            </a:r>
            <a:r>
              <a:rPr lang="en-US" altLang="ja-JP"/>
              <a:t> </a:t>
            </a:r>
            <a:br>
              <a:rPr lang="en-US" altLang="ja-JP"/>
            </a:br>
            <a:r>
              <a:rPr lang="en-US" altLang="ja-JP"/>
              <a:t>Land Reclamation on Ôbe Estate</a:t>
            </a:r>
          </a:p>
        </p:txBody>
      </p:sp>
      <p:sp>
        <p:nvSpPr>
          <p:cNvPr id="66562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57200" y="1219200"/>
            <a:ext cx="4038600" cy="4910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ea typeface="ＭＳ Ｐゴシック" pitchFamily="127" charset="-128"/>
              </a:rPr>
              <a:t>Sources:  Hashimoto 1995, Kawabata 1996, Ono City 1997, 2001</a:t>
            </a:r>
          </a:p>
          <a:p>
            <a:pPr>
              <a:lnSpc>
                <a:spcPct val="90000"/>
              </a:lnSpc>
            </a:pPr>
            <a:r>
              <a:rPr lang="en-US" sz="2400">
                <a:ea typeface="ＭＳ Ｐゴシック" pitchFamily="127" charset="-128"/>
              </a:rPr>
              <a:t>1.  Details of land reclamation process unclear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On the lower terrace, fields were cultivated from the Ritsury</a:t>
            </a:r>
            <a:r>
              <a:rPr lang="en-US" altLang="ja-JP" sz="2100">
                <a:cs typeface="ＭＳ Ｐゴシック" pitchFamily="127" charset="-128"/>
              </a:rPr>
              <a:t>ô age (7th-8th Cs)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Cultivation was centered on Kumano shrine, and on drawing water from </a:t>
            </a:r>
            <a:r>
              <a:rPr lang="en-US" altLang="ja-JP" sz="2100">
                <a:cs typeface="ＭＳ Ｐゴシック" pitchFamily="127" charset="-128"/>
              </a:rPr>
              <a:t>Ôike pond, Shimonoike pond and the Tôjô river</a:t>
            </a:r>
            <a:endParaRPr lang="en-US" sz="2100"/>
          </a:p>
        </p:txBody>
      </p:sp>
      <p:sp>
        <p:nvSpPr>
          <p:cNvPr id="66563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648200" y="1219200"/>
            <a:ext cx="4038600" cy="4910138"/>
          </a:xfrm>
        </p:spPr>
        <p:txBody>
          <a:bodyPr/>
          <a:lstStyle/>
          <a:p>
            <a:r>
              <a:rPr lang="en-US" altLang="ja-JP" sz="2800"/>
              <a:t>(</a:t>
            </a:r>
            <a:r>
              <a:rPr lang="ja-JP" altLang="en-US" sz="2800"/>
              <a:t>橋本</a:t>
            </a:r>
            <a:r>
              <a:rPr lang="en-US" altLang="ja-JP" sz="2800"/>
              <a:t>1995</a:t>
            </a:r>
            <a:r>
              <a:rPr lang="ja-JP" altLang="en-US" sz="2800"/>
              <a:t>、川端</a:t>
            </a:r>
            <a:r>
              <a:rPr lang="en-US" altLang="ja-JP" sz="2800"/>
              <a:t>1996</a:t>
            </a:r>
            <a:r>
              <a:rPr lang="ja-JP" altLang="en-US" sz="2800"/>
              <a:t>、小野市</a:t>
            </a:r>
            <a:r>
              <a:rPr lang="en-US" altLang="ja-JP" sz="2800"/>
              <a:t>1997</a:t>
            </a:r>
            <a:r>
              <a:rPr lang="ja-JP" altLang="en-US" sz="2800"/>
              <a:t>、</a:t>
            </a:r>
            <a:r>
              <a:rPr lang="en-US" altLang="ja-JP" sz="2800"/>
              <a:t>2001</a:t>
            </a:r>
            <a:r>
              <a:rPr lang="ja-JP" altLang="en-US" sz="2800"/>
              <a:t>）</a:t>
            </a:r>
            <a:endParaRPr lang="en-US" altLang="ja-JP" sz="2800"/>
          </a:p>
          <a:p>
            <a:r>
              <a:rPr lang="en-US" altLang="ja-JP" sz="2800"/>
              <a:t>①</a:t>
            </a:r>
            <a:r>
              <a:rPr lang="ja-JP" altLang="en-US" sz="2800"/>
              <a:t>開発の過程－詳細は不明</a:t>
            </a:r>
            <a:endParaRPr lang="en-US" altLang="ja-JP" sz="2800"/>
          </a:p>
          <a:p>
            <a:r>
              <a:rPr lang="ja-JP" altLang="en-US" sz="2800"/>
              <a:t>　　下位段丘面は律令時代以来耕地化は進展</a:t>
            </a:r>
            <a:endParaRPr lang="en-US" altLang="ja-JP" sz="2800"/>
          </a:p>
          <a:p>
            <a:r>
              <a:rPr lang="ja-JP" altLang="en-US" sz="2800"/>
              <a:t>　　中心－熊野神社＋大池・下ノ池＋東条川からの引水も</a:t>
            </a:r>
            <a:endParaRPr lang="en-US" altLang="ja-JP" sz="2800"/>
          </a:p>
          <a:p>
            <a:pPr>
              <a:buFont typeface="Wingdings 3" pitchFamily="127" charset="2"/>
              <a:buNone/>
            </a:pPr>
            <a:r>
              <a:rPr lang="ja-JP" altLang="en-US" sz="2800"/>
              <a:t>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Placeholder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endParaRPr lang="en-US">
              <a:ea typeface="HG明朝E" charset="-128"/>
            </a:endParaRPr>
          </a:p>
        </p:txBody>
      </p:sp>
      <p:sp>
        <p:nvSpPr>
          <p:cNvPr id="13314" name="Rectangle 3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267200" cy="4910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Gill Sans" pitchFamily="127" charset="0"/>
                <a:ea typeface="ＭＳ Ｐゴシック" pitchFamily="127" charset="-128"/>
              </a:rPr>
              <a:t>2. Research on the history of mountain villages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Gill Sans" pitchFamily="127" charset="0"/>
                <a:ea typeface="ＭＳ Ｐゴシック" pitchFamily="127" charset="-128"/>
                <a:cs typeface="ＭＳ Ｐゴシック" pitchFamily="127" charset="-128"/>
              </a:rPr>
              <a:t>A critique of the “Plains=Rice farming/ Mountains=Non-rice farming” binary (Yoneie 2002)</a:t>
            </a:r>
            <a:endParaRPr lang="en-US" sz="2000">
              <a:latin typeface="Gill Sans" pitchFamily="127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latin typeface="Gill Sans" pitchFamily="127" charset="0"/>
                <a:ea typeface="ＭＳ Ｐゴシック" pitchFamily="127" charset="-128"/>
              </a:rPr>
              <a:t>3. Research on “agriculture”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Gill Sans" pitchFamily="127" charset="0"/>
                <a:ea typeface="ＭＳ Ｐゴシック" pitchFamily="127" charset="-128"/>
                <a:cs typeface="ＭＳ Ｐゴシック" pitchFamily="127" charset="-128"/>
              </a:rPr>
              <a:t>Research on the various, multiple “agricultures” included in paddy fields/dry field lands (National Museum of Japanese History 2008)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Gill Sans" pitchFamily="127" charset="0"/>
                <a:ea typeface="ＭＳ Ｐゴシック" pitchFamily="127" charset="-128"/>
                <a:cs typeface="ＭＳ Ｐゴシック" pitchFamily="127" charset="-128"/>
              </a:rPr>
              <a:t>A reevaluation of agricultural production and techniques at the core of paddy field rice farming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Gill Sans" pitchFamily="127" charset="0"/>
                <a:ea typeface="ＭＳ Ｐゴシック" pitchFamily="127" charset="-128"/>
                <a:cs typeface="ＭＳ Ｐゴシック" pitchFamily="127" charset="-128"/>
              </a:rPr>
              <a:t>Including a reevaluation of paddy field irrigation</a:t>
            </a:r>
            <a:endParaRPr lang="en-US" sz="1800">
              <a:latin typeface="Gill Sans" pitchFamily="127" charset="0"/>
            </a:endParaRPr>
          </a:p>
          <a:p>
            <a:pPr lvl="1">
              <a:lnSpc>
                <a:spcPct val="90000"/>
              </a:lnSpc>
            </a:pPr>
            <a:endParaRPr lang="en-US" sz="1700">
              <a:latin typeface="Times New Roman" pitchFamily="127" charset="0"/>
            </a:endParaRPr>
          </a:p>
        </p:txBody>
      </p:sp>
      <p:sp>
        <p:nvSpPr>
          <p:cNvPr id="13315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4267200" cy="4910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000"/>
              <a:t>②</a:t>
            </a:r>
            <a:r>
              <a:rPr lang="ja-JP" altLang="en-US" sz="2000"/>
              <a:t>山村史の研究</a:t>
            </a:r>
            <a:endParaRPr lang="en-US" altLang="ja-JP" sz="2000"/>
          </a:p>
          <a:p>
            <a:pPr>
              <a:lnSpc>
                <a:spcPct val="90000"/>
              </a:lnSpc>
            </a:pPr>
            <a:r>
              <a:rPr lang="ja-JP" altLang="en-US" sz="2000"/>
              <a:t>　　「平野部＝稲作／山間部＝非稲作」という二項対立的理解に対する批判（米家</a:t>
            </a:r>
            <a:r>
              <a:rPr lang="en-US" altLang="ja-JP" sz="2000"/>
              <a:t>2002</a:t>
            </a:r>
            <a:r>
              <a:rPr lang="ja-JP" altLang="en-US" sz="2000"/>
              <a:t>）</a:t>
            </a:r>
            <a:endParaRPr lang="en-US" altLang="ja-JP" sz="2000"/>
          </a:p>
          <a:p>
            <a:pPr eaLnBrk="1">
              <a:lnSpc>
                <a:spcPct val="90000"/>
              </a:lnSpc>
            </a:pPr>
            <a:r>
              <a:rPr lang="en-US" altLang="ja-JP"/>
              <a:t>③</a:t>
            </a:r>
            <a:r>
              <a:rPr lang="ja-JP" altLang="en-US"/>
              <a:t>「生業」に関する研究</a:t>
            </a:r>
            <a:endParaRPr lang="en-US" altLang="ja-JP"/>
          </a:p>
          <a:p>
            <a:pPr eaLnBrk="1">
              <a:lnSpc>
                <a:spcPct val="90000"/>
              </a:lnSpc>
            </a:pPr>
            <a:r>
              <a:rPr lang="ja-JP" altLang="en-US"/>
              <a:t>水田・畠地を含めた多様な、複合的な「生業」に関する研究（国立歴史民俗博物館</a:t>
            </a:r>
            <a:r>
              <a:rPr lang="en-US" altLang="ja-JP"/>
              <a:t>2008</a:t>
            </a:r>
            <a:r>
              <a:rPr lang="ja-JP" altLang="en-US"/>
              <a:t>）</a:t>
            </a:r>
            <a:endParaRPr lang="en-US" altLang="ja-JP"/>
          </a:p>
          <a:p>
            <a:pPr eaLnBrk="1">
              <a:lnSpc>
                <a:spcPct val="90000"/>
              </a:lnSpc>
              <a:buFont typeface="Wingdings 3" pitchFamily="127" charset="2"/>
              <a:buNone/>
            </a:pPr>
            <a:r>
              <a:rPr lang="ja-JP" altLang="en-US"/>
              <a:t>水田・稲作中心の農業生産・技術の見直し</a:t>
            </a:r>
            <a:endParaRPr lang="en-US" altLang="ja-JP"/>
          </a:p>
          <a:p>
            <a:pPr eaLnBrk="1">
              <a:lnSpc>
                <a:spcPct val="90000"/>
              </a:lnSpc>
              <a:buFont typeface="Wingdings 3" pitchFamily="127" charset="2"/>
              <a:buNone/>
            </a:pPr>
            <a:r>
              <a:rPr lang="ja-JP" altLang="en-US"/>
              <a:t>　</a:t>
            </a:r>
            <a:r>
              <a:rPr lang="en-US" altLang="ja-JP"/>
              <a:t>→</a:t>
            </a:r>
            <a:r>
              <a:rPr lang="ja-JP" altLang="en-US"/>
              <a:t>水田・稲作に随伴する灌漑などに関する見直しも</a:t>
            </a:r>
            <a:endParaRPr lang="en-US">
              <a:ea typeface="ＭＳ Ｐゴシック" pitchFamily="12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ctr"/>
            <a:r>
              <a:rPr lang="ja-JP" altLang="en-US"/>
              <a:t>大部荘の開発</a:t>
            </a:r>
            <a:r>
              <a:rPr lang="en-US" altLang="ja-JP"/>
              <a:t> </a:t>
            </a:r>
            <a:br>
              <a:rPr lang="en-US" altLang="ja-JP"/>
            </a:br>
            <a:r>
              <a:rPr lang="en-US" altLang="ja-JP"/>
              <a:t>Land Reclamation on Ôbe Estate</a:t>
            </a:r>
            <a:endParaRPr lang="en-US">
              <a:ea typeface="HG明朝E" charset="-128"/>
            </a:endParaRPr>
          </a:p>
        </p:txBody>
      </p:sp>
      <p:sp>
        <p:nvSpPr>
          <p:cNvPr id="68610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910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ea typeface="ＭＳ Ｐゴシック" pitchFamily="127" charset="-128"/>
              </a:rPr>
              <a:t>Land reclamation, beginning of the Kamakura period:</a:t>
            </a:r>
          </a:p>
          <a:p>
            <a:pPr>
              <a:lnSpc>
                <a:spcPct val="90000"/>
              </a:lnSpc>
            </a:pPr>
            <a:r>
              <a:rPr lang="en-US" sz="2000">
                <a:ea typeface="ＭＳ Ｐゴシック" pitchFamily="127" charset="-128"/>
              </a:rPr>
              <a:t>Water was drawn from the upper terrace where J</a:t>
            </a:r>
            <a:r>
              <a:rPr lang="en-US" altLang="ja-JP" sz="2000"/>
              <a:t>ôdoji was located</a:t>
            </a:r>
          </a:p>
          <a:p>
            <a:pPr>
              <a:lnSpc>
                <a:spcPct val="90000"/>
              </a:lnSpc>
            </a:pPr>
            <a:r>
              <a:rPr lang="en-US" altLang="ja-JP" sz="2000"/>
              <a:t>Object: to irrigate the middle terrace, using North and South Ponds</a:t>
            </a:r>
          </a:p>
          <a:p>
            <a:pPr>
              <a:lnSpc>
                <a:spcPct val="90000"/>
              </a:lnSpc>
            </a:pPr>
            <a:r>
              <a:rPr lang="en-US" altLang="ja-JP" sz="2000"/>
              <a:t>Goal:  to make a connection with the lower terrace</a:t>
            </a:r>
          </a:p>
          <a:p>
            <a:pPr>
              <a:lnSpc>
                <a:spcPct val="90000"/>
              </a:lnSpc>
            </a:pPr>
            <a:r>
              <a:rPr lang="en-US" altLang="ja-JP" sz="2000"/>
              <a:t>But documents have very few entries on dry fields &amp; their cultivation</a:t>
            </a:r>
          </a:p>
          <a:p>
            <a:pPr>
              <a:lnSpc>
                <a:spcPct val="90000"/>
              </a:lnSpc>
            </a:pPr>
            <a:r>
              <a:rPr lang="en-US" altLang="ja-JP" sz="2000"/>
              <a:t>Details of pond construction techniques?</a:t>
            </a:r>
          </a:p>
          <a:p>
            <a:pPr>
              <a:lnSpc>
                <a:spcPct val="90000"/>
              </a:lnSpc>
            </a:pPr>
            <a:endParaRPr lang="en-US" sz="1800">
              <a:ea typeface="ＭＳ Ｐゴシック" pitchFamily="127" charset="-128"/>
            </a:endParaRPr>
          </a:p>
          <a:p>
            <a:pPr>
              <a:lnSpc>
                <a:spcPct val="90000"/>
              </a:lnSpc>
            </a:pPr>
            <a:endParaRPr lang="en-US" sz="1800">
              <a:ea typeface="ＭＳ Ｐゴシック" pitchFamily="127" charset="-128"/>
            </a:endParaRPr>
          </a:p>
        </p:txBody>
      </p:sp>
      <p:sp>
        <p:nvSpPr>
          <p:cNvPr id="68611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4343400" cy="4910138"/>
          </a:xfrm>
        </p:spPr>
        <p:txBody>
          <a:bodyPr/>
          <a:lstStyle/>
          <a:p>
            <a:pPr eaLnBrk="1"/>
            <a:r>
              <a:rPr lang="ja-JP" altLang="en-US"/>
              <a:t>鎌倉初期の開発　　　　　</a:t>
            </a:r>
            <a:endParaRPr lang="en-US" altLang="ja-JP"/>
          </a:p>
          <a:p>
            <a:pPr eaLnBrk="1"/>
            <a:r>
              <a:rPr lang="ja-JP" altLang="en-US"/>
              <a:t>　 　拠点－高位段丘面－浄土寺</a:t>
            </a:r>
            <a:endParaRPr lang="en-US" altLang="ja-JP"/>
          </a:p>
          <a:p>
            <a:pPr eaLnBrk="1"/>
            <a:r>
              <a:rPr lang="ja-JP" altLang="en-US"/>
              <a:t>　 　対象－中位段丘面</a:t>
            </a:r>
            <a:r>
              <a:rPr lang="en-US" altLang="ja-JP"/>
              <a:t>←</a:t>
            </a:r>
            <a:r>
              <a:rPr lang="ja-JP" altLang="en-US"/>
              <a:t>北池・南池</a:t>
            </a:r>
            <a:endParaRPr lang="en-US" altLang="ja-JP"/>
          </a:p>
          <a:p>
            <a:pPr eaLnBrk="1"/>
            <a:r>
              <a:rPr lang="ja-JP" altLang="en-US"/>
              <a:t>　 　目標－下位段丘面との接続</a:t>
            </a:r>
            <a:endParaRPr lang="en-US" altLang="ja-JP"/>
          </a:p>
          <a:p>
            <a:pPr eaLnBrk="1"/>
            <a:r>
              <a:rPr lang="en-US" altLang="ja-JP"/>
              <a:t>  </a:t>
            </a:r>
            <a:r>
              <a:rPr lang="ja-JP" altLang="en-US"/>
              <a:t>問題点－畠地・畠作の記載が非常に少ない</a:t>
            </a:r>
            <a:endParaRPr lang="en-US" altLang="ja-JP"/>
          </a:p>
          <a:p>
            <a:pPr eaLnBrk="1" hangingPunct="1"/>
            <a:r>
              <a:rPr lang="ja-JP" altLang="en-US"/>
              <a:t>　</a:t>
            </a:r>
            <a:r>
              <a:rPr lang="en-US" altLang="ja-JP"/>
              <a:t>  </a:t>
            </a:r>
            <a:r>
              <a:rPr lang="ja-JP" altLang="en-US"/>
              <a:t>池の築造技術が左右？</a:t>
            </a:r>
          </a:p>
          <a:p>
            <a:endParaRPr lang="en-US" sz="2000">
              <a:ea typeface="ＭＳ Ｐゴシック" pitchFamily="127" charset="-128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ja-JP"/>
              <a:t>②</a:t>
            </a:r>
            <a:r>
              <a:rPr lang="ja-JP" altLang="en-US"/>
              <a:t>耕地状況－</a:t>
            </a:r>
            <a:r>
              <a:rPr lang="en-US" altLang="ja-JP"/>
              <a:t>14</a:t>
            </a:r>
            <a:r>
              <a:rPr lang="ja-JP" altLang="en-US"/>
              <a:t>世紀前半</a:t>
            </a:r>
            <a:r>
              <a:rPr lang="en-US" altLang="ja-JP"/>
              <a:t/>
            </a:r>
            <a:br>
              <a:rPr lang="en-US" altLang="ja-JP"/>
            </a:br>
            <a:r>
              <a:rPr lang="en-US" altLang="ja-JP"/>
              <a:t>Conditions of Arable, Early 14th C</a:t>
            </a:r>
            <a:endParaRPr lang="en-US" altLang="ja-JP" sz="3900"/>
          </a:p>
        </p:txBody>
      </p:sp>
      <p:sp>
        <p:nvSpPr>
          <p:cNvPr id="1029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ja-JP" smtClean="0"/>
          </a:p>
          <a:p>
            <a:pPr eaLnBrk="1" hangingPunct="1">
              <a:lnSpc>
                <a:spcPct val="90000"/>
              </a:lnSpc>
            </a:pPr>
            <a:endParaRPr lang="en-US" altLang="ja-JP" smtClean="0"/>
          </a:p>
          <a:p>
            <a:pPr eaLnBrk="1" hangingPunct="1">
              <a:lnSpc>
                <a:spcPct val="90000"/>
              </a:lnSpc>
            </a:pPr>
            <a:endParaRPr lang="en-US" altLang="ja-JP" smtClean="0"/>
          </a:p>
          <a:p>
            <a:pPr eaLnBrk="1" hangingPunct="1">
              <a:lnSpc>
                <a:spcPct val="90000"/>
              </a:lnSpc>
            </a:pPr>
            <a:endParaRPr lang="en-US" altLang="ja-JP" smtClean="0"/>
          </a:p>
          <a:p>
            <a:pPr eaLnBrk="1" hangingPunct="1">
              <a:lnSpc>
                <a:spcPct val="90000"/>
              </a:lnSpc>
            </a:pPr>
            <a:endParaRPr lang="en-US" altLang="ja-JP" smtClean="0"/>
          </a:p>
          <a:p>
            <a:pPr eaLnBrk="1" hangingPunct="1">
              <a:lnSpc>
                <a:spcPct val="90000"/>
              </a:lnSpc>
            </a:pPr>
            <a:endParaRPr lang="en-US" altLang="ja-JP" smtClean="0"/>
          </a:p>
          <a:p>
            <a:pPr eaLnBrk="1" hangingPunct="1">
              <a:lnSpc>
                <a:spcPct val="90000"/>
              </a:lnSpc>
            </a:pPr>
            <a:endParaRPr lang="en-US" altLang="ja-JP" smtClean="0"/>
          </a:p>
          <a:p>
            <a:pPr eaLnBrk="1" hangingPunct="1">
              <a:lnSpc>
                <a:spcPct val="90000"/>
              </a:lnSpc>
            </a:pPr>
            <a:endParaRPr lang="en-US" altLang="ja-JP" smtClean="0"/>
          </a:p>
          <a:p>
            <a:pPr eaLnBrk="1" hangingPunct="1">
              <a:lnSpc>
                <a:spcPct val="90000"/>
              </a:lnSpc>
            </a:pPr>
            <a:endParaRPr lang="en-US" altLang="ja-JP" sz="1800" smtClean="0"/>
          </a:p>
          <a:p>
            <a:pPr eaLnBrk="1" hangingPunct="1">
              <a:lnSpc>
                <a:spcPct val="90000"/>
              </a:lnSpc>
            </a:pPr>
            <a:r>
              <a:rPr lang="ja-JP" altLang="en-US" sz="1800" smtClean="0"/>
              <a:t>（注）除田などは記載していない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14400" y="1447800"/>
          <a:ext cx="8021638" cy="3311525"/>
        </p:xfrm>
        <a:graphic>
          <a:graphicData uri="http://schemas.openxmlformats.org/presentationml/2006/ole">
            <p:oleObj spid="_x0000_s1026" name="ワークシート" r:id="rId4" imgW="6858000" imgH="377190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ja-JP" altLang="en-US"/>
              <a:t>損田・川成率（概数）</a:t>
            </a:r>
            <a:r>
              <a:rPr lang="en-US" altLang="ja-JP"/>
              <a:t/>
            </a:r>
            <a:br>
              <a:rPr lang="en-US" altLang="ja-JP"/>
            </a:br>
            <a:r>
              <a:rPr lang="en-US" altLang="ja-JP"/>
              <a:t>Percentage of damaged &amp; flooded fields</a:t>
            </a:r>
            <a:endParaRPr lang="en-US" altLang="ja-JP" sz="3900"/>
          </a:p>
        </p:txBody>
      </p:sp>
      <p:sp>
        <p:nvSpPr>
          <p:cNvPr id="72706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125"/>
          </a:xfrm>
        </p:spPr>
        <p:txBody>
          <a:bodyPr/>
          <a:lstStyle/>
          <a:p>
            <a:pPr eaLnBrk="1"/>
            <a:r>
              <a:rPr lang="en-US" altLang="ja-JP" smtClean="0"/>
              <a:t> </a:t>
            </a:r>
          </a:p>
          <a:p>
            <a:pPr eaLnBrk="1"/>
            <a:r>
              <a:rPr lang="ja-JP" altLang="en-US" smtClean="0"/>
              <a:t>　</a:t>
            </a:r>
            <a:r>
              <a:rPr lang="ja-JP" altLang="en-US" sz="2000" smtClean="0"/>
              <a:t>建武４年　古作田</a:t>
            </a:r>
            <a:r>
              <a:rPr lang="en-US" altLang="ja-JP" sz="2000" smtClean="0"/>
              <a:t> </a:t>
            </a:r>
            <a:r>
              <a:rPr lang="ja-JP" altLang="en-US" sz="2000" smtClean="0"/>
              <a:t>６４％</a:t>
            </a:r>
            <a:r>
              <a:rPr lang="en-US" altLang="ja-JP" sz="2000" smtClean="0"/>
              <a:t>  </a:t>
            </a:r>
            <a:r>
              <a:rPr lang="ja-JP" altLang="en-US" sz="2000" smtClean="0"/>
              <a:t>常作田　７０％</a:t>
            </a:r>
            <a:r>
              <a:rPr lang="en-US" altLang="ja-JP" sz="2000" smtClean="0"/>
              <a:t>   </a:t>
            </a:r>
          </a:p>
          <a:p>
            <a:pPr eaLnBrk="1"/>
            <a:r>
              <a:rPr lang="en-US" altLang="ja-JP" sz="2000" smtClean="0"/>
              <a:t>  1337      old fields 64%   current fields 70%     </a:t>
            </a:r>
          </a:p>
          <a:p>
            <a:pPr eaLnBrk="1"/>
            <a:r>
              <a:rPr lang="en-US" altLang="ja-JP" smtClean="0"/>
              <a:t>  </a:t>
            </a:r>
            <a:r>
              <a:rPr lang="ja-JP" altLang="en-US" sz="2000" smtClean="0"/>
              <a:t>暦応３年　　　　　</a:t>
            </a:r>
            <a:r>
              <a:rPr lang="en-US" altLang="ja-JP" sz="2000" smtClean="0"/>
              <a:t>  </a:t>
            </a:r>
            <a:r>
              <a:rPr lang="ja-JP" altLang="en-US" sz="2000" smtClean="0"/>
              <a:t>６９％　　　　　　</a:t>
            </a:r>
            <a:r>
              <a:rPr lang="en-US" altLang="ja-JP" sz="2000" smtClean="0"/>
              <a:t>         </a:t>
            </a:r>
            <a:r>
              <a:rPr lang="ja-JP" altLang="en-US" sz="2000" smtClean="0"/>
              <a:t>６７％</a:t>
            </a:r>
            <a:r>
              <a:rPr lang="en-US" altLang="ja-JP" sz="2000" smtClean="0"/>
              <a:t>        </a:t>
            </a:r>
            <a:r>
              <a:rPr lang="ja-JP" altLang="en-US" sz="2000" smtClean="0"/>
              <a:t>吉富　６０％</a:t>
            </a:r>
            <a:endParaRPr lang="en-US" altLang="ja-JP" sz="2000" smtClean="0"/>
          </a:p>
          <a:p>
            <a:pPr eaLnBrk="1"/>
            <a:r>
              <a:rPr lang="ja-JP" altLang="en-US" sz="2000" smtClean="0"/>
              <a:t>　</a:t>
            </a:r>
            <a:r>
              <a:rPr lang="en-US" altLang="ja-JP" sz="2000" smtClean="0"/>
              <a:t>1340 	       69%                          67%      stable fields 60%</a:t>
            </a:r>
            <a:endParaRPr lang="en-US" altLang="ja-JP" smtClean="0"/>
          </a:p>
          <a:p>
            <a:pPr eaLnBrk="1"/>
            <a:r>
              <a:rPr lang="ja-JP" altLang="en-US" smtClean="0"/>
              <a:t>　</a:t>
            </a:r>
            <a:endParaRPr lang="en-US" altLang="ja-JP" smtClean="0"/>
          </a:p>
          <a:p>
            <a:pPr eaLnBrk="1"/>
            <a:r>
              <a:rPr lang="en-US" altLang="ja-JP" smtClean="0"/>
              <a:t>  </a:t>
            </a:r>
            <a:r>
              <a:rPr lang="ja-JP" altLang="en-US" smtClean="0"/>
              <a:t>　・年損（旱損）の多さ－池水の不足</a:t>
            </a:r>
            <a:endParaRPr lang="en-US" altLang="ja-JP" smtClean="0"/>
          </a:p>
          <a:p>
            <a:pPr eaLnBrk="1"/>
            <a:r>
              <a:rPr lang="en-US" altLang="ja-JP" smtClean="0"/>
              <a:t>     Yearly losses to drought: pond water insufficient</a:t>
            </a:r>
          </a:p>
          <a:p>
            <a:pPr eaLnBrk="1"/>
            <a:r>
              <a:rPr lang="ja-JP" altLang="en-US" smtClean="0"/>
              <a:t>　　・河成の多さ－河川からの引水の不安定性</a:t>
            </a:r>
            <a:endParaRPr lang="en-US" altLang="ja-JP" smtClean="0"/>
          </a:p>
          <a:p>
            <a:pPr eaLnBrk="1"/>
            <a:r>
              <a:rPr lang="en-US" altLang="ja-JP" smtClean="0"/>
              <a:t>     Amount of flooding indicates instability of drawing           water from rivers</a:t>
            </a:r>
          </a:p>
          <a:p>
            <a:pPr eaLnBrk="1" hangingPunct="1"/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altLang="ja-JP"/>
              <a:t>③</a:t>
            </a:r>
            <a:r>
              <a:rPr lang="ja-JP" altLang="en-US"/>
              <a:t>井料田の多さ</a:t>
            </a:r>
            <a:r>
              <a:rPr lang="en-US" altLang="ja-JP"/>
              <a:t/>
            </a:r>
            <a:br>
              <a:rPr lang="en-US" altLang="ja-JP"/>
            </a:br>
            <a:r>
              <a:rPr lang="en-US" altLang="ja-JP"/>
              <a:t>Amounts paid for irrigation water</a:t>
            </a:r>
            <a:endParaRPr lang="en-US">
              <a:ea typeface="HG明朝E" charset="-128"/>
            </a:endParaRPr>
          </a:p>
        </p:txBody>
      </p:sp>
      <p:sp>
        <p:nvSpPr>
          <p:cNvPr id="74754" name="Rectangle 6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910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200"/>
              <a:t>From a record of losses to weather etc., #443, 1364:</a:t>
            </a:r>
          </a:p>
          <a:p>
            <a:pPr lvl="1">
              <a:lnSpc>
                <a:spcPct val="90000"/>
              </a:lnSpc>
            </a:pPr>
            <a:r>
              <a:rPr lang="en-US" altLang="ja-JP" sz="2100"/>
              <a:t>Fee for water from main canal, 16.5 </a:t>
            </a:r>
            <a:r>
              <a:rPr lang="en-US" altLang="ja-JP" sz="2100" i="1"/>
              <a:t>koku</a:t>
            </a:r>
            <a:r>
              <a:rPr lang="en-US" altLang="ja-JP" sz="2100"/>
              <a:t>; from village ponds &amp; canals, 6.2 </a:t>
            </a:r>
            <a:r>
              <a:rPr lang="en-US" altLang="ja-JP" sz="2100" i="1"/>
              <a:t>koku</a:t>
            </a:r>
            <a:endParaRPr lang="en-US" altLang="ja-JP" sz="2100"/>
          </a:p>
          <a:p>
            <a:pPr>
              <a:lnSpc>
                <a:spcPct val="90000"/>
              </a:lnSpc>
            </a:pPr>
            <a:r>
              <a:rPr lang="en-US" altLang="ja-JP" sz="2200"/>
              <a:t>Tax rice from same source:</a:t>
            </a:r>
          </a:p>
          <a:p>
            <a:pPr lvl="1">
              <a:lnSpc>
                <a:spcPct val="90000"/>
              </a:lnSpc>
            </a:pPr>
            <a:r>
              <a:rPr lang="en-US" altLang="ja-JP" sz="2100"/>
              <a:t>Old cultivated fields: 4.5 </a:t>
            </a:r>
            <a:r>
              <a:rPr lang="en-US" altLang="ja-JP" sz="2100" i="1"/>
              <a:t>to</a:t>
            </a:r>
            <a:r>
              <a:rPr lang="en-US" altLang="ja-JP" sz="2100"/>
              <a:t>/</a:t>
            </a:r>
            <a:r>
              <a:rPr lang="en-US" altLang="ja-JP" sz="2100" i="1"/>
              <a:t>tan</a:t>
            </a:r>
          </a:p>
          <a:p>
            <a:pPr lvl="1">
              <a:lnSpc>
                <a:spcPct val="90000"/>
              </a:lnSpc>
            </a:pPr>
            <a:r>
              <a:rPr lang="en-US" altLang="ja-JP" sz="2100"/>
              <a:t>Regular</a:t>
            </a:r>
            <a:r>
              <a:rPr lang="en-US" altLang="ja-JP" sz="2100" i="1"/>
              <a:t> </a:t>
            </a:r>
            <a:r>
              <a:rPr lang="en-US" altLang="ja-JP" sz="2100"/>
              <a:t>cultivated fields: 2.5 </a:t>
            </a:r>
            <a:r>
              <a:rPr lang="en-US" altLang="ja-JP" sz="2100" i="1"/>
              <a:t>to</a:t>
            </a:r>
            <a:r>
              <a:rPr lang="en-US" altLang="ja-JP" sz="2100"/>
              <a:t>/</a:t>
            </a:r>
            <a:r>
              <a:rPr lang="en-US" altLang="ja-JP" sz="2100" i="1"/>
              <a:t>tan</a:t>
            </a:r>
            <a:r>
              <a:rPr lang="en-US" altLang="ja-JP" sz="2100"/>
              <a:t> --&gt; 4 </a:t>
            </a:r>
            <a:r>
              <a:rPr lang="en-US" altLang="ja-JP" sz="2100" i="1"/>
              <a:t>ch</a:t>
            </a:r>
            <a:r>
              <a:rPr lang="en-US" altLang="ja-JP" sz="2100" i="1">
                <a:cs typeface="ＭＳ Ｐゴシック" pitchFamily="127" charset="-128"/>
              </a:rPr>
              <a:t>ô</a:t>
            </a:r>
            <a:r>
              <a:rPr lang="en-US" altLang="ja-JP" sz="2100">
                <a:cs typeface="ＭＳ Ｐゴシック" pitchFamily="127" charset="-128"/>
              </a:rPr>
              <a:t> </a:t>
            </a:r>
            <a:r>
              <a:rPr lang="en-US" altLang="ja-JP" sz="2100"/>
              <a:t>7 </a:t>
            </a:r>
            <a:r>
              <a:rPr lang="en-US" altLang="ja-JP" sz="2100" i="1"/>
              <a:t>tan</a:t>
            </a:r>
            <a:r>
              <a:rPr lang="en-US" altLang="ja-JP" sz="2100"/>
              <a:t> +</a:t>
            </a:r>
          </a:p>
          <a:p>
            <a:pPr>
              <a:lnSpc>
                <a:spcPct val="90000"/>
              </a:lnSpc>
            </a:pPr>
            <a:r>
              <a:rPr lang="en-US" altLang="ja-JP" sz="2200"/>
              <a:t>Rivals the military steward’s holdings near his residence, of 4 </a:t>
            </a:r>
            <a:r>
              <a:rPr lang="en-US" altLang="ja-JP" sz="2200" i="1"/>
              <a:t>chô</a:t>
            </a:r>
            <a:r>
              <a:rPr lang="en-US" altLang="ja-JP" sz="2200"/>
              <a:t> 2 </a:t>
            </a:r>
            <a:r>
              <a:rPr lang="en-US" altLang="ja-JP" sz="2200" i="1"/>
              <a:t>tan</a:t>
            </a:r>
            <a:r>
              <a:rPr lang="en-US" altLang="ja-JP" sz="2200"/>
              <a:t> 30 </a:t>
            </a:r>
            <a:r>
              <a:rPr lang="en-US" altLang="ja-JP" sz="2200" i="1"/>
              <a:t>shiro</a:t>
            </a:r>
            <a:r>
              <a:rPr lang="en-US" altLang="ja-JP" sz="2200"/>
              <a:t> (same source) </a:t>
            </a:r>
          </a:p>
        </p:txBody>
      </p:sp>
      <p:sp>
        <p:nvSpPr>
          <p:cNvPr id="74755" name="Rectangle 7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4038600" cy="4910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400"/>
              <a:t>貞治３年の内検帳（４４３号）</a:t>
            </a:r>
            <a:endParaRPr lang="en-US" altLang="ja-JP" sz="2400"/>
          </a:p>
          <a:p>
            <a:pPr eaLnBrk="1">
              <a:lnSpc>
                <a:spcPct val="90000"/>
              </a:lnSpc>
            </a:pPr>
            <a:r>
              <a:rPr lang="ja-JP" altLang="en-US" sz="2400"/>
              <a:t>１６石５斗　本井料</a:t>
            </a:r>
            <a:r>
              <a:rPr lang="en-US" altLang="ja-JP" sz="2400"/>
              <a:t>     </a:t>
            </a:r>
            <a:r>
              <a:rPr lang="ja-JP" altLang="en-US" sz="2400"/>
              <a:t>６石２斗</a:t>
            </a:r>
            <a:r>
              <a:rPr lang="en-US" altLang="ja-JP" sz="2400"/>
              <a:t>  </a:t>
            </a:r>
            <a:r>
              <a:rPr lang="ja-JP" altLang="en-US" sz="2400"/>
              <a:t>村々池井溝井料</a:t>
            </a:r>
            <a:endParaRPr lang="en-US" altLang="ja-JP" sz="2400"/>
          </a:p>
          <a:p>
            <a:pPr eaLnBrk="1">
              <a:lnSpc>
                <a:spcPct val="90000"/>
              </a:lnSpc>
            </a:pPr>
            <a:r>
              <a:rPr lang="en-US" altLang="ja-JP" sz="2400"/>
              <a:t>←</a:t>
            </a:r>
            <a:r>
              <a:rPr lang="ja-JP" altLang="en-US" sz="2400"/>
              <a:t>同内検帳の「得田」の分米　</a:t>
            </a:r>
            <a:endParaRPr lang="en-US" altLang="ja-JP" sz="2400"/>
          </a:p>
          <a:p>
            <a:pPr eaLnBrk="1">
              <a:lnSpc>
                <a:spcPct val="90000"/>
              </a:lnSpc>
            </a:pPr>
            <a:r>
              <a:rPr lang="en-US" altLang="ja-JP" sz="2400"/>
              <a:t>       </a:t>
            </a:r>
            <a:r>
              <a:rPr lang="ja-JP" altLang="en-US" sz="2400"/>
              <a:t>古作田－段別４斗５升</a:t>
            </a:r>
            <a:endParaRPr lang="en-US" altLang="ja-JP" sz="2400"/>
          </a:p>
          <a:p>
            <a:pPr eaLnBrk="1">
              <a:lnSpc>
                <a:spcPct val="90000"/>
              </a:lnSpc>
            </a:pPr>
            <a:r>
              <a:rPr lang="ja-JP" altLang="en-US" sz="2400"/>
              <a:t>　　　常作田－段別２斗５升　で換算すると</a:t>
            </a:r>
            <a:endParaRPr lang="en-US" altLang="ja-JP" sz="2400"/>
          </a:p>
          <a:p>
            <a:pPr eaLnBrk="1">
              <a:lnSpc>
                <a:spcPct val="90000"/>
              </a:lnSpc>
            </a:pPr>
            <a:r>
              <a:rPr lang="ja-JP" altLang="en-US" sz="2400"/>
              <a:t>　　　　４町７段余　　</a:t>
            </a:r>
            <a:endParaRPr lang="en-US" altLang="ja-JP" sz="2400"/>
          </a:p>
          <a:p>
            <a:pPr eaLnBrk="1">
              <a:lnSpc>
                <a:spcPct val="90000"/>
              </a:lnSpc>
            </a:pPr>
            <a:r>
              <a:rPr lang="ja-JP" altLang="en-US" sz="2400"/>
              <a:t>－－同内検帳の「地頭門田４町２段３０代」に匹敵</a:t>
            </a:r>
            <a:endParaRPr lang="en-US" altLang="ja-JP" sz="2400"/>
          </a:p>
          <a:p>
            <a:pPr>
              <a:lnSpc>
                <a:spcPct val="90000"/>
              </a:lnSpc>
            </a:pPr>
            <a:endParaRPr lang="en-US" altLang="ja-JP" sz="2400"/>
          </a:p>
          <a:p>
            <a:pPr>
              <a:lnSpc>
                <a:spcPct val="90000"/>
              </a:lnSpc>
            </a:pPr>
            <a:endParaRPr lang="en-US" altLang="ja-JP" sz="2000"/>
          </a:p>
          <a:p>
            <a:pPr>
              <a:lnSpc>
                <a:spcPct val="90000"/>
              </a:lnSpc>
            </a:pPr>
            <a:endParaRPr lang="en-US" sz="2000">
              <a:ea typeface="ＭＳ Ｐゴシック" pitchFamily="127" charset="-128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ja-JP" altLang="en-US" b="1"/>
              <a:t>参考文献</a:t>
            </a:r>
            <a:endParaRPr lang="en-US" altLang="ja-JP"/>
          </a:p>
        </p:txBody>
      </p:sp>
      <p:sp>
        <p:nvSpPr>
          <p:cNvPr id="76802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>
              <a:lnSpc>
                <a:spcPct val="80000"/>
              </a:lnSpc>
            </a:pPr>
            <a:r>
              <a:rPr lang="ja-JP" altLang="en-US" sz="1600"/>
              <a:t>網野善彦　</a:t>
            </a:r>
            <a:r>
              <a:rPr lang="en-US" altLang="ja-JP" sz="1600"/>
              <a:t>1980</a:t>
            </a:r>
            <a:r>
              <a:rPr lang="ja-JP" altLang="en-US" sz="1600"/>
              <a:t>　</a:t>
            </a:r>
            <a:r>
              <a:rPr lang="en-US" altLang="ja-JP" sz="1600"/>
              <a:t>『</a:t>
            </a:r>
            <a:r>
              <a:rPr lang="ja-JP" altLang="en-US" sz="1600"/>
              <a:t>日本中世の民衆像</a:t>
            </a:r>
            <a:r>
              <a:rPr lang="en-US" altLang="ja-JP" sz="1600"/>
              <a:t>』</a:t>
            </a:r>
            <a:r>
              <a:rPr lang="ja-JP" altLang="en-US" sz="1600"/>
              <a:t>（岩波書店）</a:t>
            </a:r>
            <a:endParaRPr lang="en-US" altLang="ja-JP" sz="1600"/>
          </a:p>
          <a:p>
            <a:pPr eaLnBrk="1">
              <a:lnSpc>
                <a:spcPct val="80000"/>
              </a:lnSpc>
            </a:pPr>
            <a:r>
              <a:rPr lang="ja-JP" altLang="en-US" sz="1600"/>
              <a:t>大山喬平　</a:t>
            </a:r>
            <a:r>
              <a:rPr lang="en-US" altLang="ja-JP" sz="1600"/>
              <a:t>1961  </a:t>
            </a:r>
            <a:r>
              <a:rPr lang="ja-JP" altLang="en-US" sz="1600"/>
              <a:t>「中世における灌漑と開発の労働編成」（</a:t>
            </a:r>
            <a:r>
              <a:rPr lang="en-US" altLang="ja-JP" sz="1600"/>
              <a:t>『</a:t>
            </a:r>
            <a:r>
              <a:rPr lang="ja-JP" altLang="en-US" sz="1600"/>
              <a:t>日本中世農村史の研究</a:t>
            </a:r>
            <a:r>
              <a:rPr lang="en-US" altLang="ja-JP" sz="1600"/>
              <a:t>』</a:t>
            </a:r>
            <a:r>
              <a:rPr lang="ja-JP" altLang="en-US" sz="1600"/>
              <a:t>岩波　　　　　　　　書店、</a:t>
            </a:r>
            <a:r>
              <a:rPr lang="en-US" altLang="ja-JP" sz="1600"/>
              <a:t>1978</a:t>
            </a:r>
            <a:r>
              <a:rPr lang="ja-JP" altLang="en-US" sz="1600"/>
              <a:t>年）</a:t>
            </a:r>
            <a:endParaRPr lang="en-US" altLang="ja-JP" sz="1600"/>
          </a:p>
          <a:p>
            <a:pPr eaLnBrk="1">
              <a:lnSpc>
                <a:spcPct val="80000"/>
              </a:lnSpc>
            </a:pPr>
            <a:r>
              <a:rPr lang="ja-JP" altLang="en-US" sz="1600"/>
              <a:t>小野市　　　</a:t>
            </a:r>
            <a:r>
              <a:rPr lang="en-US" altLang="ja-JP" sz="1600"/>
              <a:t>1997</a:t>
            </a:r>
            <a:r>
              <a:rPr lang="ja-JP" altLang="en-US" sz="1600"/>
              <a:t>　</a:t>
            </a:r>
            <a:r>
              <a:rPr lang="en-US" altLang="ja-JP" sz="1600"/>
              <a:t>『</a:t>
            </a:r>
            <a:r>
              <a:rPr lang="ja-JP" altLang="en-US" sz="1600"/>
              <a:t>小野市史</a:t>
            </a:r>
            <a:r>
              <a:rPr lang="en-US" altLang="ja-JP" sz="1600"/>
              <a:t>』</a:t>
            </a:r>
            <a:r>
              <a:rPr lang="ja-JP" altLang="en-US" sz="1600"/>
              <a:t>第４巻</a:t>
            </a:r>
            <a:endParaRPr lang="en-US" altLang="ja-JP" sz="1600"/>
          </a:p>
          <a:p>
            <a:pPr eaLnBrk="1">
              <a:lnSpc>
                <a:spcPct val="80000"/>
              </a:lnSpc>
            </a:pPr>
            <a:r>
              <a:rPr lang="ja-JP" altLang="en-US" sz="1600"/>
              <a:t>　　　　　　 　</a:t>
            </a:r>
            <a:r>
              <a:rPr lang="en-US" altLang="ja-JP" sz="1600"/>
              <a:t>2001  『</a:t>
            </a:r>
            <a:r>
              <a:rPr lang="ja-JP" altLang="en-US" sz="1600"/>
              <a:t>小野市史</a:t>
            </a:r>
            <a:r>
              <a:rPr lang="en-US" altLang="ja-JP" sz="1600"/>
              <a:t>』</a:t>
            </a:r>
            <a:r>
              <a:rPr lang="ja-JP" altLang="en-US" sz="1600"/>
              <a:t>第１巻</a:t>
            </a:r>
            <a:endParaRPr lang="en-US" altLang="ja-JP" sz="1600"/>
          </a:p>
          <a:p>
            <a:pPr eaLnBrk="1">
              <a:lnSpc>
                <a:spcPct val="80000"/>
              </a:lnSpc>
            </a:pPr>
            <a:r>
              <a:rPr lang="ja-JP" altLang="en-US" sz="1600"/>
              <a:t>川端　新　　</a:t>
            </a:r>
            <a:r>
              <a:rPr lang="en-US" altLang="ja-JP" sz="1600"/>
              <a:t>1996 『</a:t>
            </a:r>
            <a:r>
              <a:rPr lang="ja-JP" altLang="en-US" sz="1600"/>
              <a:t>播磨国大部荘の開発と水利</a:t>
            </a:r>
            <a:r>
              <a:rPr lang="en-US" altLang="ja-JP" sz="1600"/>
              <a:t>』</a:t>
            </a:r>
            <a:r>
              <a:rPr lang="ja-JP" altLang="en-US" sz="1600"/>
              <a:t>（京都大学博物館</a:t>
            </a:r>
            <a:r>
              <a:rPr lang="en-US" altLang="ja-JP" sz="1600"/>
              <a:t>『</a:t>
            </a:r>
            <a:r>
              <a:rPr lang="ja-JP" altLang="en-US" sz="1600"/>
              <a:t>荘園を読む・　</a:t>
            </a:r>
            <a:endParaRPr lang="en-US" altLang="ja-JP" sz="1600"/>
          </a:p>
          <a:p>
            <a:pPr eaLnBrk="1">
              <a:lnSpc>
                <a:spcPct val="80000"/>
              </a:lnSpc>
            </a:pPr>
            <a:r>
              <a:rPr lang="ja-JP" altLang="en-US" sz="1600"/>
              <a:t>　　　　　　　　　　　　歩く</a:t>
            </a:r>
            <a:r>
              <a:rPr lang="en-US" altLang="ja-JP" sz="1600"/>
              <a:t>』</a:t>
            </a:r>
            <a:r>
              <a:rPr lang="ja-JP" altLang="en-US" sz="1600"/>
              <a:t>思文閣出版）</a:t>
            </a:r>
            <a:endParaRPr lang="en-US" altLang="ja-JP" sz="1600"/>
          </a:p>
          <a:p>
            <a:pPr eaLnBrk="1">
              <a:lnSpc>
                <a:spcPct val="80000"/>
              </a:lnSpc>
            </a:pPr>
            <a:r>
              <a:rPr lang="ja-JP" altLang="en-US" sz="1600"/>
              <a:t>木村茂光　</a:t>
            </a:r>
            <a:r>
              <a:rPr lang="en-US" altLang="ja-JP" sz="1600"/>
              <a:t>1977  </a:t>
            </a:r>
            <a:r>
              <a:rPr lang="ja-JP" altLang="en-US" sz="1600"/>
              <a:t>「中世成立期における畠作の性格と領有関係」（</a:t>
            </a:r>
            <a:r>
              <a:rPr lang="en-US" altLang="ja-JP" sz="1600"/>
              <a:t>『</a:t>
            </a:r>
            <a:r>
              <a:rPr lang="ja-JP" altLang="en-US" sz="1600"/>
              <a:t>日本古代・中　</a:t>
            </a:r>
            <a:endParaRPr lang="en-US" altLang="ja-JP" sz="1600"/>
          </a:p>
          <a:p>
            <a:pPr eaLnBrk="1">
              <a:lnSpc>
                <a:spcPct val="80000"/>
              </a:lnSpc>
            </a:pPr>
            <a:r>
              <a:rPr lang="ja-JP" altLang="en-US" sz="1600"/>
              <a:t>　　　　　　　　　　　世畠作史の研究</a:t>
            </a:r>
            <a:r>
              <a:rPr lang="en-US" altLang="ja-JP" sz="1600"/>
              <a:t>』</a:t>
            </a:r>
            <a:r>
              <a:rPr lang="ja-JP" altLang="en-US" sz="1600"/>
              <a:t>（校倉書房、</a:t>
            </a:r>
            <a:r>
              <a:rPr lang="en-US" altLang="ja-JP" sz="1600"/>
              <a:t>1992</a:t>
            </a:r>
            <a:r>
              <a:rPr lang="ja-JP" altLang="en-US" sz="1600"/>
              <a:t>年）</a:t>
            </a:r>
            <a:endParaRPr lang="en-US" altLang="ja-JP" sz="1600"/>
          </a:p>
          <a:p>
            <a:pPr eaLnBrk="1">
              <a:lnSpc>
                <a:spcPct val="80000"/>
              </a:lnSpc>
            </a:pPr>
            <a:r>
              <a:rPr lang="ja-JP" altLang="en-US" sz="1600"/>
              <a:t>　　　　　　　</a:t>
            </a:r>
            <a:r>
              <a:rPr lang="en-US" altLang="ja-JP" sz="1600"/>
              <a:t>1988</a:t>
            </a:r>
            <a:r>
              <a:rPr lang="ja-JP" altLang="en-US" sz="1600"/>
              <a:t>　「日本古代の「陸田」と畠作」（同　上）</a:t>
            </a:r>
            <a:endParaRPr lang="en-US" altLang="ja-JP" sz="1600"/>
          </a:p>
          <a:p>
            <a:pPr eaLnBrk="1">
              <a:lnSpc>
                <a:spcPct val="80000"/>
              </a:lnSpc>
            </a:pPr>
            <a:r>
              <a:rPr lang="ja-JP" altLang="en-US" sz="1600"/>
              <a:t>　　　　　　　</a:t>
            </a:r>
            <a:r>
              <a:rPr lang="en-US" altLang="ja-JP" sz="1600"/>
              <a:t>1992  『</a:t>
            </a:r>
            <a:r>
              <a:rPr lang="ja-JP" altLang="en-US" sz="1600"/>
              <a:t>日本古代・中世畠作史の研究</a:t>
            </a:r>
            <a:r>
              <a:rPr lang="en-US" altLang="ja-JP" sz="1600"/>
              <a:t>』</a:t>
            </a:r>
            <a:r>
              <a:rPr lang="ja-JP" altLang="en-US" sz="1600"/>
              <a:t>（校倉書房）</a:t>
            </a:r>
            <a:endParaRPr lang="en-US" altLang="ja-JP" sz="1600"/>
          </a:p>
          <a:p>
            <a:pPr eaLnBrk="1">
              <a:lnSpc>
                <a:spcPct val="80000"/>
              </a:lnSpc>
            </a:pPr>
            <a:r>
              <a:rPr lang="ja-JP" altLang="en-US" sz="1600"/>
              <a:t>国立歴史民俗博物館編</a:t>
            </a:r>
            <a:r>
              <a:rPr lang="en-US" altLang="ja-JP" sz="1600"/>
              <a:t>  2008</a:t>
            </a:r>
            <a:r>
              <a:rPr lang="ja-JP" altLang="en-US" sz="1600"/>
              <a:t>　</a:t>
            </a:r>
            <a:r>
              <a:rPr lang="en-US" altLang="ja-JP" sz="1600"/>
              <a:t>『</a:t>
            </a:r>
            <a:r>
              <a:rPr lang="ja-JP" altLang="en-US" sz="1600"/>
              <a:t>生業から見る日本史</a:t>
            </a:r>
            <a:r>
              <a:rPr lang="en-US" altLang="ja-JP" sz="1600"/>
              <a:t>』</a:t>
            </a:r>
            <a:r>
              <a:rPr lang="ja-JP" altLang="en-US" sz="1600"/>
              <a:t>（吉川弘文館）</a:t>
            </a:r>
            <a:endParaRPr lang="en-US" altLang="ja-JP" sz="1600"/>
          </a:p>
          <a:p>
            <a:pPr eaLnBrk="1">
              <a:lnSpc>
                <a:spcPct val="80000"/>
              </a:lnSpc>
            </a:pPr>
            <a:r>
              <a:rPr lang="ja-JP" altLang="en-US" sz="1600"/>
              <a:t>戸田芳実　</a:t>
            </a:r>
            <a:r>
              <a:rPr lang="en-US" altLang="ja-JP" sz="1600"/>
              <a:t>1959</a:t>
            </a:r>
            <a:r>
              <a:rPr lang="ja-JP" altLang="en-US" sz="1600"/>
              <a:t>　「中世初期農業の一特質」（</a:t>
            </a:r>
            <a:r>
              <a:rPr lang="en-US" altLang="ja-JP" sz="1600"/>
              <a:t>『</a:t>
            </a:r>
            <a:r>
              <a:rPr lang="ja-JP" altLang="en-US" sz="1600"/>
              <a:t>日本領主制成立史の研究</a:t>
            </a:r>
            <a:r>
              <a:rPr lang="en-US" altLang="ja-JP" sz="1600"/>
              <a:t>』</a:t>
            </a:r>
            <a:r>
              <a:rPr lang="ja-JP" altLang="en-US" sz="1600"/>
              <a:t>岩波書　　</a:t>
            </a:r>
            <a:endParaRPr lang="en-US" altLang="ja-JP" sz="1600"/>
          </a:p>
          <a:p>
            <a:pPr eaLnBrk="1">
              <a:lnSpc>
                <a:spcPct val="80000"/>
              </a:lnSpc>
            </a:pPr>
            <a:r>
              <a:rPr lang="ja-JP" altLang="en-US" sz="1600"/>
              <a:t>　　　　　　　　　　　店、</a:t>
            </a:r>
            <a:r>
              <a:rPr lang="en-US" altLang="ja-JP" sz="1600"/>
              <a:t>1967</a:t>
            </a:r>
            <a:r>
              <a:rPr lang="ja-JP" altLang="en-US" sz="1600"/>
              <a:t>年）</a:t>
            </a:r>
            <a:endParaRPr lang="en-US" altLang="ja-JP" sz="1600"/>
          </a:p>
          <a:p>
            <a:pPr eaLnBrk="1">
              <a:lnSpc>
                <a:spcPct val="80000"/>
              </a:lnSpc>
            </a:pPr>
            <a:r>
              <a:rPr lang="ja-JP" altLang="en-US" sz="1600"/>
              <a:t>日本考古学協会　</a:t>
            </a:r>
            <a:r>
              <a:rPr lang="en-US" altLang="ja-JP" sz="1600"/>
              <a:t>2000</a:t>
            </a:r>
            <a:r>
              <a:rPr lang="ja-JP" altLang="en-US" sz="1600"/>
              <a:t>　　</a:t>
            </a:r>
            <a:r>
              <a:rPr lang="en-US" altLang="ja-JP" sz="1600"/>
              <a:t>『</a:t>
            </a:r>
            <a:r>
              <a:rPr lang="ja-JP" altLang="en-US" sz="1600"/>
              <a:t>はたけの考古学</a:t>
            </a:r>
            <a:r>
              <a:rPr lang="en-US" altLang="ja-JP" sz="1600"/>
              <a:t>』</a:t>
            </a:r>
            <a:r>
              <a:rPr lang="ja-JP" altLang="en-US" sz="1600"/>
              <a:t>（日本考古学協会２０００年度鹿児島　　</a:t>
            </a:r>
            <a:endParaRPr lang="en-US" altLang="ja-JP" sz="1600"/>
          </a:p>
          <a:p>
            <a:pPr eaLnBrk="1">
              <a:lnSpc>
                <a:spcPct val="80000"/>
              </a:lnSpc>
            </a:pPr>
            <a:r>
              <a:rPr lang="ja-JP" altLang="en-US" sz="1600"/>
              <a:t>　　　　　　　　　　　　　　　　　大会資料集　第１集）　</a:t>
            </a:r>
            <a:endParaRPr lang="en-US" altLang="ja-JP" sz="1600"/>
          </a:p>
          <a:p>
            <a:pPr eaLnBrk="1">
              <a:lnSpc>
                <a:spcPct val="80000"/>
              </a:lnSpc>
            </a:pPr>
            <a:r>
              <a:rPr lang="ja-JP" altLang="en-US" sz="1600"/>
              <a:t>橋本道範　</a:t>
            </a:r>
            <a:r>
              <a:rPr lang="en-US" altLang="ja-JP" sz="1600"/>
              <a:t>1995  </a:t>
            </a:r>
            <a:r>
              <a:rPr lang="ja-JP" altLang="en-US" sz="1600"/>
              <a:t>「播磨大部荘」（石井進編</a:t>
            </a:r>
            <a:r>
              <a:rPr lang="en-US" altLang="ja-JP" sz="1600"/>
              <a:t>『</a:t>
            </a:r>
            <a:r>
              <a:rPr lang="ja-JP" altLang="en-US" sz="1600"/>
              <a:t>中世のムラ</a:t>
            </a:r>
            <a:r>
              <a:rPr lang="en-US" altLang="ja-JP" sz="1600"/>
              <a:t>』</a:t>
            </a:r>
            <a:r>
              <a:rPr lang="ja-JP" altLang="en-US" sz="1600"/>
              <a:t>東京大学出版会）</a:t>
            </a:r>
            <a:endParaRPr lang="en-US" altLang="ja-JP" sz="1600"/>
          </a:p>
          <a:p>
            <a:pPr eaLnBrk="1">
              <a:lnSpc>
                <a:spcPct val="80000"/>
              </a:lnSpc>
            </a:pPr>
            <a:r>
              <a:rPr lang="ja-JP" altLang="en-US" sz="1600"/>
              <a:t>米家泰作　</a:t>
            </a:r>
            <a:r>
              <a:rPr lang="en-US" altLang="ja-JP" sz="1600"/>
              <a:t>2002</a:t>
            </a:r>
            <a:r>
              <a:rPr lang="ja-JP" altLang="en-US" sz="1600"/>
              <a:t>　</a:t>
            </a:r>
            <a:r>
              <a:rPr lang="en-US" altLang="ja-JP" sz="1600"/>
              <a:t>『</a:t>
            </a:r>
            <a:r>
              <a:rPr lang="ja-JP" altLang="en-US" sz="1600"/>
              <a:t>中・近世山村の景観と構造</a:t>
            </a:r>
            <a:r>
              <a:rPr lang="en-US" altLang="ja-JP" sz="1600"/>
              <a:t>』</a:t>
            </a:r>
            <a:r>
              <a:rPr lang="ja-JP" altLang="en-US" sz="1600"/>
              <a:t>（校倉書房）</a:t>
            </a:r>
            <a:endParaRPr lang="en-US" altLang="ja-JP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ceholder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endParaRPr lang="en-US">
              <a:ea typeface="HG明朝E" charset="-128"/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body" sz="half" idx="1"/>
          </p:nvPr>
        </p:nvSpPr>
        <p:spPr>
          <a:xfrm>
            <a:off x="228600" y="1219200"/>
            <a:ext cx="4267200" cy="4910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ea typeface="ＭＳ Ｐゴシック" pitchFamily="127" charset="-128"/>
              </a:rPr>
              <a:t>3.  </a:t>
            </a:r>
            <a:r>
              <a:rPr lang="en-US" sz="2400">
                <a:ea typeface="ＭＳ Ｐゴシック" pitchFamily="127" charset="-128"/>
              </a:rPr>
              <a:t>Research on “agriculture”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Gill Sans" pitchFamily="127" charset="0"/>
                <a:ea typeface="ＭＳ Ｐゴシック" pitchFamily="127" charset="-128"/>
                <a:cs typeface="ＭＳ Ｐゴシック" pitchFamily="127" charset="-128"/>
              </a:rPr>
              <a:t>Research on the various, multiple “agricultures” included in paddy fields/dry field lands (National Museum of Japanese History 2008)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Gill Sans" pitchFamily="127" charset="0"/>
                <a:ea typeface="ＭＳ Ｐゴシック" pitchFamily="127" charset="-128"/>
                <a:cs typeface="ＭＳ Ｐゴシック" pitchFamily="127" charset="-128"/>
              </a:rPr>
              <a:t>A reevaluation of agricultural production and techniques at the core of paddy field rice farming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Gill Sans" pitchFamily="127" charset="0"/>
                <a:ea typeface="ＭＳ Ｐゴシック" pitchFamily="127" charset="-128"/>
                <a:cs typeface="ＭＳ Ｐゴシック" pitchFamily="127" charset="-128"/>
              </a:rPr>
              <a:t>Including a reevaluation of irrigation techniques for paddy and dry fields</a:t>
            </a:r>
            <a:endParaRPr lang="en-US" sz="2200">
              <a:latin typeface="Times New Roman" pitchFamily="127" charset="0"/>
              <a:ea typeface="ＭＳ Ｐゴシック" pitchFamily="127" charset="-128"/>
              <a:cs typeface="ＭＳ Ｐゴシック" pitchFamily="127" charset="-128"/>
            </a:endParaRPr>
          </a:p>
          <a:p>
            <a:pPr>
              <a:lnSpc>
                <a:spcPct val="90000"/>
              </a:lnSpc>
            </a:pPr>
            <a:endParaRPr lang="en-US" sz="2000">
              <a:ea typeface="ＭＳ Ｐゴシック" pitchFamily="127" charset="-128"/>
            </a:endParaRPr>
          </a:p>
        </p:txBody>
      </p:sp>
      <p:sp>
        <p:nvSpPr>
          <p:cNvPr id="15363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4038600" cy="4910138"/>
          </a:xfrm>
        </p:spPr>
        <p:txBody>
          <a:bodyPr/>
          <a:lstStyle/>
          <a:p>
            <a:r>
              <a:rPr lang="en-US" altLang="ja-JP" sz="2400"/>
              <a:t>③</a:t>
            </a:r>
            <a:r>
              <a:rPr lang="ja-JP" altLang="en-US" sz="2400"/>
              <a:t>「生業」に関する研究</a:t>
            </a:r>
            <a:endParaRPr lang="en-US" altLang="ja-JP" sz="2400"/>
          </a:p>
          <a:p>
            <a:r>
              <a:rPr lang="ja-JP" altLang="en-US" sz="2400"/>
              <a:t>水田・畠地を含めた多様な、複合的な「生業」に関する研究（国立歴史民俗博物館</a:t>
            </a:r>
            <a:r>
              <a:rPr lang="en-US" altLang="ja-JP" sz="2400"/>
              <a:t>2008</a:t>
            </a:r>
            <a:r>
              <a:rPr lang="ja-JP" altLang="en-US" sz="2400"/>
              <a:t>）</a:t>
            </a:r>
            <a:endParaRPr lang="en-US" altLang="ja-JP" sz="2400"/>
          </a:p>
          <a:p>
            <a:endParaRPr lang="en-US" altLang="ja-JP" sz="2400"/>
          </a:p>
          <a:p>
            <a:r>
              <a:rPr lang="ja-JP" altLang="en-US" sz="2400"/>
              <a:t>水田・稲作中心の農業生産・技術の見直し</a:t>
            </a:r>
            <a:endParaRPr lang="en-US" altLang="ja-JP" sz="2400"/>
          </a:p>
          <a:p>
            <a:r>
              <a:rPr lang="ja-JP" altLang="en-US" sz="2400"/>
              <a:t>　</a:t>
            </a:r>
            <a:r>
              <a:rPr lang="en-US" altLang="ja-JP" sz="2400"/>
              <a:t>→</a:t>
            </a:r>
            <a:r>
              <a:rPr lang="ja-JP" altLang="en-US" sz="2400"/>
              <a:t>水田・稲作に随伴する灌漑などに関する見直しも</a:t>
            </a:r>
            <a:endParaRPr lang="en-US" altLang="ja-JP" sz="2200"/>
          </a:p>
          <a:p>
            <a:endParaRPr lang="ja-JP" altLang="en-US" sz="2200"/>
          </a:p>
          <a:p>
            <a:pPr>
              <a:buFont typeface="Wingdings 3" pitchFamily="127" charset="2"/>
              <a:buNone/>
            </a:pPr>
            <a:endParaRPr lang="en-US" sz="2200">
              <a:ea typeface="ＭＳ Ｐゴシック" pitchFamily="12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2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１，</a:t>
            </a:r>
            <a:r>
              <a:rPr lang="ja-JP" altLang="en-US" b="1"/>
              <a:t>古代・中世の畠作の特徴</a:t>
            </a:r>
            <a:r>
              <a:rPr lang="ja-JP" altLang="en-US"/>
              <a:t>　　</a:t>
            </a:r>
            <a:r>
              <a:rPr lang="en-US" altLang="ja-JP"/>
              <a:t/>
            </a:r>
            <a:br>
              <a:rPr lang="en-US" altLang="ja-JP"/>
            </a:br>
            <a:r>
              <a:rPr lang="en-US" altLang="ja-JP"/>
              <a:t>Classical-medieval dry field cultivation</a:t>
            </a:r>
          </a:p>
        </p:txBody>
      </p:sp>
      <p:sp>
        <p:nvSpPr>
          <p:cNvPr id="17410" name="Rectangle 1028"/>
          <p:cNvSpPr>
            <a:spLocks noGrp="1"/>
          </p:cNvSpPr>
          <p:nvPr>
            <p:ph type="body" sz="half" idx="4294967295"/>
          </p:nvPr>
        </p:nvSpPr>
        <p:spPr>
          <a:xfrm>
            <a:off x="457200" y="1219200"/>
            <a:ext cx="4038600" cy="4910138"/>
          </a:xfrm>
        </p:spPr>
        <p:txBody>
          <a:bodyPr/>
          <a:lstStyle/>
          <a:p>
            <a:r>
              <a:rPr lang="en-US">
                <a:ea typeface="ＭＳ Ｐゴシック" pitchFamily="127" charset="-128"/>
              </a:rPr>
              <a:t>Stability of dry fields</a:t>
            </a:r>
          </a:p>
          <a:p>
            <a:pPr lvl="1"/>
            <a:r>
              <a:rPr lang="en-US" sz="2400">
                <a:latin typeface="Gill Sans" pitchFamily="127" charset="0"/>
                <a:ea typeface="ＭＳ Ｐゴシック" pitchFamily="127" charset="-128"/>
                <a:cs typeface="ＭＳ Ｐゴシック" pitchFamily="127" charset="-128"/>
              </a:rPr>
              <a:t>Research on “half-fallow land” by Toda Yoshimi (1959)</a:t>
            </a:r>
          </a:p>
          <a:p>
            <a:pPr lvl="1"/>
            <a:r>
              <a:rPr lang="en-US" sz="2400">
                <a:latin typeface="Gill Sans" pitchFamily="127" charset="0"/>
                <a:ea typeface="ＭＳ Ｐゴシック" pitchFamily="127" charset="-128"/>
                <a:cs typeface="ＭＳ Ｐゴシック" pitchFamily="127" charset="-128"/>
              </a:rPr>
              <a:t>Eizanji land register distinguishes stable and unstable arable</a:t>
            </a:r>
          </a:p>
          <a:p>
            <a:pPr lvl="1"/>
            <a:r>
              <a:rPr lang="en-US" sz="2400">
                <a:latin typeface="Gill Sans" pitchFamily="127" charset="0"/>
                <a:ea typeface="ＭＳ Ｐゴシック" pitchFamily="127" charset="-128"/>
                <a:cs typeface="ＭＳ Ｐゴシック" pitchFamily="127" charset="-128"/>
              </a:rPr>
              <a:t>Stable land mostly dry fields</a:t>
            </a:r>
            <a:endParaRPr lang="en-US" sz="2400">
              <a:latin typeface="Gill Sans" pitchFamily="127" charset="0"/>
            </a:endParaRPr>
          </a:p>
          <a:p>
            <a:pPr lvl="1"/>
            <a:endParaRPr lang="en-US" sz="2400">
              <a:latin typeface="Gill Sans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17411" name="Rectangle 1029"/>
          <p:cNvSpPr>
            <a:spLocks noGrp="1"/>
          </p:cNvSpPr>
          <p:nvPr>
            <p:ph type="body" sz="half" idx="4294967295"/>
          </p:nvPr>
        </p:nvSpPr>
        <p:spPr>
          <a:xfrm>
            <a:off x="4648200" y="1219200"/>
            <a:ext cx="4038600" cy="4910138"/>
          </a:xfrm>
        </p:spPr>
        <p:txBody>
          <a:bodyPr/>
          <a:lstStyle/>
          <a:p>
            <a:r>
              <a:rPr lang="en-US" altLang="ja-JP" sz="2400"/>
              <a:t>①</a:t>
            </a:r>
            <a:r>
              <a:rPr lang="ja-JP" altLang="en-US" sz="2400"/>
              <a:t>畠地の安定的性格</a:t>
            </a:r>
            <a:endParaRPr lang="en-US" altLang="ja-JP" sz="2400"/>
          </a:p>
          <a:p>
            <a:r>
              <a:rPr lang="ja-JP" altLang="en-US" sz="2400"/>
              <a:t>　　戸田芳実の「片あらし」に関する研究（戸田</a:t>
            </a:r>
            <a:r>
              <a:rPr lang="en-US" altLang="ja-JP" sz="2400"/>
              <a:t>1959</a:t>
            </a:r>
            <a:r>
              <a:rPr lang="ja-JP" altLang="en-US" sz="2400"/>
              <a:t>）</a:t>
            </a:r>
            <a:endParaRPr lang="en-US" altLang="ja-JP" sz="2400"/>
          </a:p>
          <a:p>
            <a:r>
              <a:rPr lang="ja-JP" altLang="en-US" sz="2400"/>
              <a:t>　　　栄山寺＜えいざんじ＞領に関する土地台帳から安定耕地と不安定耕地の析出</a:t>
            </a:r>
            <a:endParaRPr lang="en-US" altLang="ja-JP" sz="2400"/>
          </a:p>
          <a:p>
            <a:r>
              <a:rPr lang="ja-JP" altLang="en-US" sz="2400"/>
              <a:t>　　　</a:t>
            </a:r>
            <a:r>
              <a:rPr lang="en-US" altLang="ja-JP" sz="2400"/>
              <a:t>→</a:t>
            </a:r>
            <a:r>
              <a:rPr lang="ja-JP" altLang="en-US" sz="2400"/>
              <a:t>その安定耕地の大部分に「白」の注記、安定耕地は畠であった</a:t>
            </a:r>
            <a:endParaRPr lang="en-US" altLang="ja-JP" sz="2400"/>
          </a:p>
          <a:p>
            <a:pPr>
              <a:buFont typeface="Wingdings 3" pitchFamily="127" charset="2"/>
              <a:buNone/>
            </a:pPr>
            <a:r>
              <a:rPr lang="ja-JP" altLang="en-US" sz="2200"/>
              <a:t>　　　　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ctr"/>
            <a:r>
              <a:rPr lang="ja-JP" altLang="en-US" sz="3600" b="1"/>
              <a:t>畠地二毛作</a:t>
            </a:r>
            <a:r>
              <a:rPr lang="en-US" altLang="ja-JP" sz="3600" b="1"/>
              <a:t> </a:t>
            </a:r>
            <a:br>
              <a:rPr lang="en-US" altLang="ja-JP" sz="3600" b="1"/>
            </a:br>
            <a:r>
              <a:rPr lang="en-US" altLang="ja-JP" sz="3600"/>
              <a:t>Double-cropping of dry fields</a:t>
            </a:r>
            <a:endParaRPr lang="en-US" sz="3300">
              <a:ea typeface="HG明朝E" charset="-128"/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910138"/>
          </a:xfrm>
        </p:spPr>
        <p:txBody>
          <a:bodyPr/>
          <a:lstStyle/>
          <a:p>
            <a:r>
              <a:rPr lang="en-US" sz="2400">
                <a:ea typeface="ＭＳ Ｐゴシック" pitchFamily="127" charset="-128"/>
              </a:rPr>
              <a:t>Evidence</a:t>
            </a:r>
            <a:endParaRPr lang="en-US" sz="2000">
              <a:ea typeface="ＭＳ Ｐゴシック" pitchFamily="127" charset="-128"/>
            </a:endParaRPr>
          </a:p>
          <a:p>
            <a:pPr lvl="1"/>
            <a:r>
              <a:rPr lang="en-US" sz="2000">
                <a:latin typeface="Gill Sans" pitchFamily="127" charset="0"/>
              </a:rPr>
              <a:t>Late Heian estate</a:t>
            </a:r>
            <a:r>
              <a:rPr lang="en-US" altLang="ja-JP" sz="2000">
                <a:latin typeface="Gill Sans" pitchFamily="127" charset="0"/>
                <a:cs typeface="ＭＳ Ｐゴシック" pitchFamily="127" charset="-128"/>
              </a:rPr>
              <a:t> land survey ledgers list “fields” and “summer fields”; and “rent” and “summer rent.”</a:t>
            </a:r>
            <a:r>
              <a:rPr lang="en-US" sz="2000"/>
              <a:t> </a:t>
            </a:r>
          </a:p>
          <a:p>
            <a:r>
              <a:rPr lang="en-US" sz="2400">
                <a:ea typeface="ＭＳ Ｐゴシック" pitchFamily="127" charset="-128"/>
              </a:rPr>
              <a:t>--&gt; Rents collected twice a year from dry fields, indicating double-cropping</a:t>
            </a:r>
          </a:p>
          <a:p>
            <a:r>
              <a:rPr lang="en-US" sz="2400">
                <a:ea typeface="ＭＳ Ｐゴシック" pitchFamily="127" charset="-128"/>
              </a:rPr>
              <a:t>See Kamakura bakufu laws, supplement, clause 45  (Document 1) </a:t>
            </a:r>
          </a:p>
          <a:p>
            <a:endParaRPr lang="en-US" sz="2000">
              <a:ea typeface="ＭＳ Ｐゴシック" pitchFamily="127" charset="-128"/>
            </a:endParaRPr>
          </a:p>
        </p:txBody>
      </p:sp>
      <p:sp>
        <p:nvSpPr>
          <p:cNvPr id="19459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4038600" cy="4910138"/>
          </a:xfrm>
        </p:spPr>
        <p:txBody>
          <a:bodyPr/>
          <a:lstStyle/>
          <a:p>
            <a:pPr eaLnBrk="1"/>
            <a:r>
              <a:rPr lang="en-US" altLang="ja-JP" sz="2400"/>
              <a:t>②</a:t>
            </a:r>
            <a:r>
              <a:rPr lang="ja-JP" altLang="en-US" sz="2400"/>
              <a:t>畠地二毛作の実証</a:t>
            </a:r>
            <a:endParaRPr lang="en-US" altLang="ja-JP" sz="2400"/>
          </a:p>
          <a:p>
            <a:pPr eaLnBrk="1"/>
            <a:r>
              <a:rPr lang="ja-JP" altLang="en-US" sz="2400"/>
              <a:t>　　　平安時代後期の荘園の検注帳に、「畠」と「夏畠」の記載</a:t>
            </a:r>
            <a:endParaRPr lang="en-US" altLang="ja-JP" sz="2400"/>
          </a:p>
          <a:p>
            <a:pPr eaLnBrk="1"/>
            <a:r>
              <a:rPr lang="ja-JP" altLang="en-US" sz="2400"/>
              <a:t>　　　　　同様に、「地子」と「夏地子」の記載</a:t>
            </a:r>
            <a:endParaRPr lang="en-US" altLang="ja-JP" sz="2400"/>
          </a:p>
          <a:p>
            <a:pPr eaLnBrk="1"/>
            <a:r>
              <a:rPr lang="ja-JP" altLang="en-US" sz="2400"/>
              <a:t>　　　</a:t>
            </a:r>
            <a:r>
              <a:rPr lang="en-US" altLang="ja-JP" sz="2400"/>
              <a:t>→</a:t>
            </a:r>
            <a:r>
              <a:rPr lang="ja-JP" altLang="en-US" sz="2400"/>
              <a:t>畠地からの２度の収取の存在＝畠地二毛作の存在</a:t>
            </a:r>
            <a:endParaRPr lang="en-US" altLang="ja-JP" sz="2400"/>
          </a:p>
          <a:p>
            <a:pPr eaLnBrk="1"/>
            <a:r>
              <a:rPr lang="ja-JP" altLang="en-US" sz="2400"/>
              <a:t>（「鎌倉幕府法」追加法</a:t>
            </a:r>
            <a:r>
              <a:rPr lang="en-US" altLang="ja-JP" sz="2400"/>
              <a:t>45</a:t>
            </a:r>
            <a:r>
              <a:rPr lang="ja-JP" altLang="en-US" sz="2400"/>
              <a:t>条、　</a:t>
            </a:r>
            <a:r>
              <a:rPr lang="en-US" altLang="ja-JP" sz="2400"/>
              <a:t>【</a:t>
            </a:r>
            <a:r>
              <a:rPr lang="ja-JP" altLang="en-US" sz="2400"/>
              <a:t>史料１</a:t>
            </a:r>
            <a:r>
              <a:rPr lang="en-US" altLang="ja-JP" sz="2400"/>
              <a:t>】)</a:t>
            </a:r>
          </a:p>
          <a:p>
            <a:pPr>
              <a:buFont typeface="Wingdings 3" pitchFamily="127" charset="2"/>
              <a:buNone/>
            </a:pPr>
            <a:endParaRPr lang="en-US" sz="2200">
              <a:ea typeface="ＭＳ Ｐゴシック" pitchFamily="12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ja-JP" altLang="en-US" sz="3300" b="1"/>
              <a:t>鎌倉幕府法　追加法</a:t>
            </a:r>
            <a:r>
              <a:rPr lang="en-US" altLang="ja-JP" sz="3300"/>
              <a:t>45</a:t>
            </a:r>
            <a:r>
              <a:rPr lang="ja-JP" altLang="en-US" sz="3300" b="1"/>
              <a:t>条、史料１</a:t>
            </a:r>
            <a:r>
              <a:rPr lang="en-US" altLang="ja-JP" sz="3300"/>
              <a:t/>
            </a:r>
            <a:br>
              <a:rPr lang="en-US" altLang="ja-JP" sz="3300"/>
            </a:br>
            <a:r>
              <a:rPr lang="en-US" altLang="ja-JP" sz="2800"/>
              <a:t>Kamakura bakufu laws, suppl. #45 (Doc. 1)</a:t>
            </a:r>
            <a:endParaRPr lang="en-US" sz="2800">
              <a:ea typeface="HG明朝E" charset="-128"/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910138"/>
          </a:xfrm>
        </p:spPr>
        <p:txBody>
          <a:bodyPr/>
          <a:lstStyle/>
          <a:p>
            <a:r>
              <a:rPr lang="en-US" sz="2300">
                <a:ea typeface="ＭＳ Ｐゴシック" pitchFamily="127" charset="-128"/>
              </a:rPr>
              <a:t>Document lists various types of land, including</a:t>
            </a:r>
          </a:p>
          <a:p>
            <a:pPr lvl="1"/>
            <a:r>
              <a:rPr lang="en-US" sz="1800"/>
              <a:t>Paddy &amp; dry fields</a:t>
            </a:r>
          </a:p>
          <a:p>
            <a:pPr lvl="1"/>
            <a:r>
              <a:rPr lang="en-US" sz="1800"/>
              <a:t>Dry fields &amp; paddy</a:t>
            </a:r>
          </a:p>
          <a:p>
            <a:pPr lvl="1"/>
            <a:r>
              <a:rPr lang="en-US" sz="1800"/>
              <a:t>In lowlands, elevated fields</a:t>
            </a:r>
          </a:p>
          <a:p>
            <a:pPr lvl="1"/>
            <a:r>
              <a:rPr lang="en-US" sz="1800"/>
              <a:t>Mountain fields</a:t>
            </a:r>
          </a:p>
          <a:p>
            <a:pPr lvl="1"/>
            <a:r>
              <a:rPr lang="en-US" sz="1800"/>
              <a:t>Fields not cultivated every year</a:t>
            </a:r>
          </a:p>
          <a:p>
            <a:pPr lvl="1"/>
            <a:r>
              <a:rPr lang="en-US" sz="1800"/>
              <a:t>Stable fields</a:t>
            </a:r>
            <a:endParaRPr lang="en-US" sz="1700"/>
          </a:p>
          <a:p>
            <a:r>
              <a:rPr lang="en-US" sz="2500">
                <a:ea typeface="ＭＳ Ｐゴシック" pitchFamily="127" charset="-128"/>
              </a:rPr>
              <a:t>Evidence for various forms of dry field usage</a:t>
            </a:r>
          </a:p>
          <a:p>
            <a:pPr lvl="1"/>
            <a:endParaRPr lang="en-US" sz="1700"/>
          </a:p>
          <a:p>
            <a:pPr lvl="1"/>
            <a:endParaRPr lang="en-US" sz="1700"/>
          </a:p>
        </p:txBody>
      </p:sp>
      <p:sp>
        <p:nvSpPr>
          <p:cNvPr id="21507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295400"/>
            <a:ext cx="4267200" cy="4910138"/>
          </a:xfrm>
        </p:spPr>
        <p:txBody>
          <a:bodyPr/>
          <a:lstStyle/>
          <a:p>
            <a:pPr eaLnBrk="1">
              <a:lnSpc>
                <a:spcPct val="80000"/>
              </a:lnSpc>
              <a:buFont typeface="Wingdings 3" pitchFamily="127" charset="2"/>
              <a:buNone/>
            </a:pPr>
            <a:r>
              <a:rPr lang="en-US" altLang="ja-JP" sz="2800"/>
              <a:t>③</a:t>
            </a:r>
            <a:r>
              <a:rPr lang="ja-JP" altLang="en-US" sz="3200"/>
              <a:t>多様な地種名の存在</a:t>
            </a:r>
            <a:endParaRPr lang="en-US" altLang="ja-JP" sz="2800"/>
          </a:p>
          <a:p>
            <a:pPr lvl="1" eaLnBrk="1">
              <a:lnSpc>
                <a:spcPct val="80000"/>
              </a:lnSpc>
            </a:pPr>
            <a:endParaRPr lang="en-US" altLang="ja-JP" sz="2800"/>
          </a:p>
          <a:p>
            <a:pPr eaLnBrk="1">
              <a:lnSpc>
                <a:spcPct val="80000"/>
              </a:lnSpc>
            </a:pPr>
            <a:r>
              <a:rPr lang="ja-JP" altLang="en-US" sz="2800"/>
              <a:t>「田畠」＜たばた＞・「畠田＜はただ＞」・「島畠」・「山畠」・「片畠」・「吉畠」</a:t>
            </a:r>
            <a:r>
              <a:rPr lang="en-US" altLang="ja-JP" sz="2800"/>
              <a:t>. . .</a:t>
            </a:r>
          </a:p>
          <a:p>
            <a:pPr eaLnBrk="1">
              <a:lnSpc>
                <a:spcPct val="80000"/>
              </a:lnSpc>
            </a:pPr>
            <a:r>
              <a:rPr lang="en-US" altLang="ja-JP" sz="2800"/>
              <a:t>→</a:t>
            </a:r>
            <a:r>
              <a:rPr lang="ja-JP" altLang="en-US" sz="2800"/>
              <a:t>畠地の多様な利用形態の存在</a:t>
            </a:r>
            <a:endParaRPr lang="en-US" altLang="ja-JP" sz="2800"/>
          </a:p>
          <a:p>
            <a:endParaRPr lang="en-US" sz="2200">
              <a:ea typeface="ＭＳ Ｐゴシック" pitchFamily="12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03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代の畠作　</a:t>
            </a:r>
            <a:r>
              <a:rPr lang="en-US" altLang="ja-JP"/>
              <a:t>Conversion to Dry Fields</a:t>
            </a:r>
          </a:p>
        </p:txBody>
      </p:sp>
      <p:sp>
        <p:nvSpPr>
          <p:cNvPr id="23554" name="Rectangle 1034"/>
          <p:cNvSpPr>
            <a:spLocks noGrp="1"/>
          </p:cNvSpPr>
          <p:nvPr>
            <p:ph type="body" sz="half" idx="4294967295"/>
          </p:nvPr>
        </p:nvSpPr>
        <p:spPr>
          <a:xfrm>
            <a:off x="457200" y="1219200"/>
            <a:ext cx="4038600" cy="4910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>
                <a:latin typeface="Gill Sans" pitchFamily="127" charset="0"/>
                <a:ea typeface="ＭＳ Ｐゴシック" pitchFamily="127" charset="-128"/>
              </a:rPr>
              <a:t>Document 2:  Reevaluation of the “Cereal Cultivation Incentive Plan” (Eight documents, 715-840) 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Gill Sans" pitchFamily="127" charset="0"/>
                <a:ea typeface="ＭＳ Ｐゴシック" pitchFamily="127" charset="-128"/>
              </a:rPr>
              <a:t>Document 3:  Council of State order, 840/5/2 :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Gill Sans" pitchFamily="127" charset="0"/>
                <a:ea typeface="ＭＳ Ｐゴシック" pitchFamily="127" charset="-128"/>
              </a:rPr>
              <a:t>Converted fields encouraged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Gill Sans" pitchFamily="127" charset="0"/>
                <a:ea typeface="ＭＳ Ｐゴシック" pitchFamily="127" charset="-128"/>
              </a:rPr>
              <a:t>Millet, sorghum, Japanese barnyard millet, barley, soy beans, red beans, sesame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Gill Sans" pitchFamily="127" charset="0"/>
                <a:ea typeface="ＭＳ Ｐゴシック" pitchFamily="127" charset="-128"/>
              </a:rPr>
              <a:t>End of document: “You must not convert rice paddy to dry fields.”</a:t>
            </a:r>
            <a:endParaRPr lang="en-US" sz="2200">
              <a:latin typeface="Times New Roman" pitchFamily="127" charset="0"/>
              <a:ea typeface="ＭＳ Ｐゴシック" pitchFamily="127" charset="-128"/>
            </a:endParaRPr>
          </a:p>
          <a:p>
            <a:pPr>
              <a:lnSpc>
                <a:spcPct val="90000"/>
              </a:lnSpc>
            </a:pPr>
            <a:endParaRPr lang="en-US" sz="2200">
              <a:latin typeface="Times New Roman" pitchFamily="127" charset="0"/>
              <a:ea typeface="ＭＳ Ｐゴシック" pitchFamily="127" charset="-128"/>
            </a:endParaRPr>
          </a:p>
        </p:txBody>
      </p:sp>
      <p:sp>
        <p:nvSpPr>
          <p:cNvPr id="23555" name="Rectangle 1035"/>
          <p:cNvSpPr>
            <a:spLocks noGrp="1"/>
          </p:cNvSpPr>
          <p:nvPr>
            <p:ph type="body" sz="half" idx="4294967295"/>
          </p:nvPr>
        </p:nvSpPr>
        <p:spPr>
          <a:xfrm>
            <a:off x="4648200" y="1219200"/>
            <a:ext cx="4038600" cy="491013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ja-JP" sz="2000"/>
          </a:p>
          <a:p>
            <a:pPr>
              <a:lnSpc>
                <a:spcPct val="90000"/>
              </a:lnSpc>
            </a:pPr>
            <a:r>
              <a:rPr lang="en-US" altLang="ja-JP" sz="2400"/>
              <a:t>④</a:t>
            </a:r>
            <a:r>
              <a:rPr lang="ja-JP" altLang="en-US" sz="2400"/>
              <a:t>古代の畠作＝「雑穀栽培奨励策」の再評価（</a:t>
            </a:r>
            <a:r>
              <a:rPr lang="en-US" altLang="ja-JP" sz="2400"/>
              <a:t>715</a:t>
            </a:r>
            <a:r>
              <a:rPr lang="ja-JP" altLang="en-US" sz="2400"/>
              <a:t>年～</a:t>
            </a:r>
            <a:r>
              <a:rPr lang="en-US" altLang="ja-JP" sz="2400"/>
              <a:t>840</a:t>
            </a:r>
            <a:r>
              <a:rPr lang="ja-JP" altLang="en-US" sz="2400"/>
              <a:t>年の間に８通）</a:t>
            </a:r>
            <a:r>
              <a:rPr lang="en-US" altLang="ja-JP" sz="2400"/>
              <a:t>【</a:t>
            </a:r>
            <a:r>
              <a:rPr lang="ja-JP" altLang="en-US" sz="2400"/>
              <a:t>史料２</a:t>
            </a:r>
            <a:r>
              <a:rPr lang="en-US" altLang="ja-JP" sz="2400"/>
              <a:t>】</a:t>
            </a:r>
          </a:p>
          <a:p>
            <a:pPr>
              <a:lnSpc>
                <a:spcPct val="90000"/>
              </a:lnSpc>
            </a:pPr>
            <a:r>
              <a:rPr lang="en-US" altLang="ja-JP" sz="2400"/>
              <a:t>840</a:t>
            </a:r>
            <a:r>
              <a:rPr lang="ja-JP" altLang="en-US" sz="2400"/>
              <a:t>年５月２日　太政官符　　　　　　　　　　　　　</a:t>
            </a:r>
            <a:r>
              <a:rPr lang="en-US" altLang="ja-JP" sz="2400"/>
              <a:t>【</a:t>
            </a:r>
            <a:r>
              <a:rPr lang="ja-JP" altLang="en-US" sz="2400"/>
              <a:t>史料３</a:t>
            </a:r>
            <a:r>
              <a:rPr lang="en-US" altLang="ja-JP" sz="2400"/>
              <a:t>】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「陸田」＜りくでん＞の奨励</a:t>
            </a:r>
            <a:endParaRPr lang="en-US" altLang="ja-JP" sz="2400"/>
          </a:p>
          <a:p>
            <a:pPr>
              <a:lnSpc>
                <a:spcPct val="90000"/>
              </a:lnSpc>
            </a:pPr>
            <a:r>
              <a:rPr lang="ja-JP" altLang="en-US" sz="2400"/>
              <a:t>＝「黍＜きび＞・稷＜たかきび＞・稗＜ひえ＞・麦・大小豆及　び胡麻」など雑穀栽培の奨励</a:t>
            </a:r>
            <a:endParaRPr lang="en-US" altLang="ja-JP" sz="2400"/>
          </a:p>
          <a:p>
            <a:pPr>
              <a:lnSpc>
                <a:spcPct val="90000"/>
              </a:lnSpc>
            </a:pPr>
            <a:r>
              <a:rPr lang="ja-JP" altLang="en-US" sz="2400"/>
              <a:t>末尾の但書き：「ただこれによって水田を務めず、変えて陸田に為すを得ざれ」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25602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ja-JP" sz="2800" smtClean="0"/>
              <a:t>→</a:t>
            </a:r>
            <a:r>
              <a:rPr lang="ja-JP" altLang="en-US" sz="2800" smtClean="0"/>
              <a:t>水田を陸田＝畠地に変える事態の進行＝それを積極的に進める百姓たちの存在</a:t>
            </a:r>
            <a:endParaRPr lang="en-US" altLang="ja-JP" smtClean="0"/>
          </a:p>
          <a:p>
            <a:pPr eaLnBrk="1" hangingPunct="1"/>
            <a:r>
              <a:rPr lang="en-US" sz="2800" smtClean="0">
                <a:latin typeface="Gill Sans" pitchFamily="127" charset="0"/>
                <a:ea typeface="ＭＳ Ｐゴシック" pitchFamily="127" charset="-128"/>
              </a:rPr>
              <a:t>Landholding cultivators (</a:t>
            </a:r>
            <a:r>
              <a:rPr lang="en-US" sz="2800" i="1" smtClean="0">
                <a:latin typeface="Gill Sans" pitchFamily="127" charset="0"/>
                <a:ea typeface="ＭＳ Ｐゴシック" pitchFamily="127" charset="-128"/>
              </a:rPr>
              <a:t>hyakush</a:t>
            </a:r>
            <a:r>
              <a:rPr lang="en-US" altLang="ja-JP" sz="2800" i="1" smtClean="0">
                <a:latin typeface="Gill Sans" pitchFamily="127" charset="0"/>
              </a:rPr>
              <a:t>ô</a:t>
            </a:r>
            <a:r>
              <a:rPr lang="en-US" sz="2800" smtClean="0">
                <a:latin typeface="Gill Sans" pitchFamily="127" charset="0"/>
                <a:ea typeface="ＭＳ Ｐゴシック" pitchFamily="127" charset="-128"/>
              </a:rPr>
              <a:t>) actively advanced the transformation of paddy fields to converted fields (dry fields).</a:t>
            </a:r>
            <a:r>
              <a:rPr lang="en-US" sz="2800" smtClean="0">
                <a:latin typeface="Times New Roman" pitchFamily="127" charset="0"/>
                <a:ea typeface="ＭＳ Ｐゴシック" pitchFamily="127" charset="-128"/>
              </a:rPr>
              <a:t> </a:t>
            </a:r>
            <a:r>
              <a:rPr lang="ja-JP" altLang="en-US" sz="2800" smtClean="0"/>
              <a:t>　</a:t>
            </a:r>
            <a:r>
              <a:rPr lang="ja-JP" altLang="en-US" smtClean="0"/>
              <a:t>　　　　　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これまで＝救荒対策としての雑穀栽培</a:t>
            </a:r>
            <a:r>
              <a:rPr lang="en-US" altLang="ja-JP" smtClean="0"/>
              <a:t>→</a:t>
            </a:r>
            <a:r>
              <a:rPr lang="ja-JP" altLang="en-US" smtClean="0"/>
              <a:t>積極的な畠作の進展（木村</a:t>
            </a:r>
            <a:r>
              <a:rPr lang="en-US" altLang="ja-JP" smtClean="0"/>
              <a:t>1988</a:t>
            </a:r>
            <a:r>
              <a:rPr lang="ja-JP" altLang="en-US" smtClean="0"/>
              <a:t>）</a:t>
            </a:r>
            <a:endParaRPr lang="en-US" altLang="ja-JP" smtClean="0"/>
          </a:p>
          <a:p>
            <a:pPr eaLnBrk="1" hangingPunct="1"/>
            <a:r>
              <a:rPr lang="en-US" sz="2800" smtClean="0">
                <a:latin typeface="Gill Sans" pitchFamily="127" charset="0"/>
                <a:ea typeface="ＭＳ Ｐゴシック" pitchFamily="127" charset="-128"/>
              </a:rPr>
              <a:t>Cereals were once cultivated for famine relief; now active dry field cultivation develops (Kimura 1988). </a:t>
            </a:r>
            <a:r>
              <a:rPr lang="ja-JP" altLang="en-US" sz="2800" smtClean="0">
                <a:latin typeface="Gill Sans" pitchFamily="127" charset="0"/>
              </a:rPr>
              <a:t>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2271</TotalTime>
  <Words>3282</Words>
  <Application>Microsoft Office PowerPoint</Application>
  <PresentationFormat>On-screen Show (4:3)</PresentationFormat>
  <Paragraphs>323</Paragraphs>
  <Slides>34</Slides>
  <Notes>34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34</vt:i4>
      </vt:variant>
    </vt:vector>
  </HeadingPairs>
  <TitlesOfParts>
    <vt:vector size="48" baseType="lpstr">
      <vt:lpstr>Arial</vt:lpstr>
      <vt:lpstr>ＭＳ Ｐゴシック</vt:lpstr>
      <vt:lpstr>Bookman Old Style</vt:lpstr>
      <vt:lpstr>HG明朝E</vt:lpstr>
      <vt:lpstr>Gill Sans MT</vt:lpstr>
      <vt:lpstr>Wingdings 3</vt:lpstr>
      <vt:lpstr>Wingdings</vt:lpstr>
      <vt:lpstr>Calibri</vt:lpstr>
      <vt:lpstr>ヒラギノ角ゴ ProN W3</vt:lpstr>
      <vt:lpstr>Gill Sans</vt:lpstr>
      <vt:lpstr>ＭＳ 明朝</vt:lpstr>
      <vt:lpstr>Times New Roman</vt:lpstr>
      <vt:lpstr>Times</vt:lpstr>
      <vt:lpstr>アース</vt:lpstr>
      <vt:lpstr>中世社会成立期の農業・開発と灌漑 Agriculture in Early Medieval Times— Land Reclamation and Irrigation</vt:lpstr>
      <vt:lpstr>INTRODUCTION   はじめに</vt:lpstr>
      <vt:lpstr>PowerPoint Presentation</vt:lpstr>
      <vt:lpstr>PowerPoint Presentation</vt:lpstr>
      <vt:lpstr>１，古代・中世の畠作の特徴　　 Classical-medieval dry field cultivation</vt:lpstr>
      <vt:lpstr>畠地二毛作  Double-cropping of dry fields</vt:lpstr>
      <vt:lpstr>鎌倉幕府法　追加法45条、史料１ Kamakura bakufu laws, suppl. #45 (Doc. 1)</vt:lpstr>
      <vt:lpstr>代の畠作　Conversion to Dry Fields</vt:lpstr>
      <vt:lpstr>PowerPoint Presentation</vt:lpstr>
      <vt:lpstr>２，百姓の経営と畠作</vt:lpstr>
      <vt:lpstr>２，平安遺文　(Heian Ibun) 2147 (Doc. 4)</vt:lpstr>
      <vt:lpstr>平安遺文　(Heian Ibun) 2147 (Doc. 4)</vt:lpstr>
      <vt:lpstr>百姓らの主張, 1197 (史料５） Cultivators’ Complaint（Doc.５）</vt:lpstr>
      <vt:lpstr>PowerPoint Presentation</vt:lpstr>
      <vt:lpstr>若狭国太良 荘の百姓らの主張 Complaint of Tara estate cultivators</vt:lpstr>
      <vt:lpstr>３，領主的開発の特徴  Land Reclamation by Proprietors</vt:lpstr>
      <vt:lpstr>「和泉国符案」 Izumi Provincial Directive</vt:lpstr>
      <vt:lpstr>播磨久富保の開発  Reclamation of Hisatomi hamlet, Harima</vt:lpstr>
      <vt:lpstr>PowerPoint Presentation</vt:lpstr>
      <vt:lpstr>PowerPoint Presentation</vt:lpstr>
      <vt:lpstr>PowerPoint Presentation</vt:lpstr>
      <vt:lpstr>史料7 Doc. 7  再開発 Re-opening Land</vt:lpstr>
      <vt:lpstr>⑥まとめ Summary</vt:lpstr>
      <vt:lpstr>４，池と井－開発の条件  （大山Ôyama1961）Ponds and Canals:  Required for Reclamation</vt:lpstr>
      <vt:lpstr> 例： 小犬丸保　 Example: Koinumaru hamlet</vt:lpstr>
      <vt:lpstr>上記の例以外の典型的な例として Other Typical Examples</vt:lpstr>
      <vt:lpstr>②「井」＝領主の論理　(史料７) Canals:  Proprietors’ Choice (Doc. 8)</vt:lpstr>
      <vt:lpstr>女堀, 上野国 Onnabori, Kôzuke province </vt:lpstr>
      <vt:lpstr>５，大部荘の開発  Land Reclamation on Ôbe Estate</vt:lpstr>
      <vt:lpstr>大部荘の開発  Land Reclamation on Ôbe Estate</vt:lpstr>
      <vt:lpstr>②耕地状況－14世紀前半 Conditions of Arable, Early 14th C</vt:lpstr>
      <vt:lpstr>損田・川成率（概数） Percentage of damaged &amp; flooded fields</vt:lpstr>
      <vt:lpstr>③井料田の多さ Amounts paid for irrigation water</vt:lpstr>
      <vt:lpstr>参考文献</vt:lpstr>
    </vt:vector>
  </TitlesOfParts>
  <Company>Toshiba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中世社会成立期の農業・開発と灌漑 </dc:title>
  <dc:creator>PCUser</dc:creator>
  <cp:lastModifiedBy>J Goodwin</cp:lastModifiedBy>
  <cp:revision>110</cp:revision>
  <dcterms:created xsi:type="dcterms:W3CDTF">2012-05-02T00:32:01Z</dcterms:created>
  <dcterms:modified xsi:type="dcterms:W3CDTF">2012-06-27T05:09:01Z</dcterms:modified>
</cp:coreProperties>
</file>