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96" r:id="rId1"/>
  </p:sldMasterIdLst>
  <p:sldIdLst>
    <p:sldId id="257" r:id="rId2"/>
    <p:sldId id="258" r:id="rId3"/>
    <p:sldId id="259" r:id="rId4"/>
    <p:sldId id="268" r:id="rId5"/>
    <p:sldId id="260" r:id="rId6"/>
    <p:sldId id="269" r:id="rId7"/>
    <p:sldId id="275" r:id="rId8"/>
    <p:sldId id="270" r:id="rId9"/>
    <p:sldId id="273" r:id="rId10"/>
    <p:sldId id="276" r:id="rId11"/>
    <p:sldId id="277" r:id="rId12"/>
    <p:sldId id="278" r:id="rId13"/>
    <p:sldId id="279" r:id="rId14"/>
    <p:sldId id="280" r:id="rId15"/>
    <p:sldId id="281" r:id="rId16"/>
    <p:sldId id="262" r:id="rId17"/>
    <p:sldId id="261" r:id="rId18"/>
    <p:sldId id="256" r:id="rId19"/>
    <p:sldId id="263" r:id="rId20"/>
    <p:sldId id="264" r:id="rId21"/>
    <p:sldId id="265" r:id="rId22"/>
    <p:sldId id="272" r:id="rId23"/>
    <p:sldId id="271" r:id="rId24"/>
    <p:sldId id="267" r:id="rId25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-12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4724-4E1C-4BA5-A076-62B424270BD3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8468-FA86-4591-B707-E95CBF0DEC5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55BD2-C6B5-4608-A891-0BD62DB01769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CC8F7-3271-476A-8A55-4DA7B185EB4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04389-08F3-444D-B288-220E9C728F8F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E0448-2AE9-4CD2-8821-4414AB1C326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F02D5-3468-421A-B2A2-556C6E07EB3C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83691-4418-42F3-B328-AA4B37E2CE9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A4EA-D580-4A4A-B027-6EC6A3242949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EB2C-203F-4D4F-8001-59FE9F8B3B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33299-FD5D-4C7E-9904-39FB8874978A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28852-D00A-4FA0-9D62-C0598C2FFB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D8A5-EEDB-4892-A357-969E1015132F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10990-BABD-4977-AE6B-B54CDFE0135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46117-319B-4DD7-8AFE-02EBBBA76873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8331-7C52-43F4-84E7-D09FB6E2F4D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8AA3D-0E72-4FA4-BCB3-9886C2C9026C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2C62A-9802-4D41-9300-4410559418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E93F9-E267-4CC9-B228-CB3A2E7C3514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CE63-957C-4AED-95D6-3DAB3532734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C3B0-3FEA-41CF-9311-90DEDBDD3240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F88E-43AA-49BC-8532-7DC1E2DEE0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005664-0E33-40FF-AE15-BAFBCBE16137}" type="datetimeFigureOut">
              <a:rPr lang="ja-JP" altLang="en-US"/>
              <a:pPr>
                <a:defRPr/>
              </a:pPr>
              <a:t>5/6/12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9199A05-D1C7-4CD0-B7CB-FAA1081702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pitchFamily="1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127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12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127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127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127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127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タイトル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8856662" cy="3673475"/>
          </a:xfrm>
        </p:spPr>
        <p:txBody>
          <a:bodyPr/>
          <a:lstStyle/>
          <a:p>
            <a:pPr eaLnBrk="1" hangingPunct="1"/>
            <a:r>
              <a:rPr lang="ja-JP" altLang="en-US" smtClean="0"/>
              <a:t>日根荘遺跡　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3200" smtClean="0"/>
              <a:t>－遺跡保存・博物館展示・景観復原－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en-US" altLang="ja-JP" smtClean="0"/>
              <a:t>Hine  no  shô  remains</a:t>
            </a:r>
            <a:r>
              <a:rPr lang="en-US" altLang="ja-JP" sz="2400" smtClean="0"/>
              <a:t/>
            </a:r>
            <a:br>
              <a:rPr lang="en-US" altLang="ja-JP" sz="2400" smtClean="0"/>
            </a:br>
            <a:r>
              <a:rPr lang="en-US" altLang="ja-JP" sz="2800" smtClean="0"/>
              <a:t>The preservation</a:t>
            </a:r>
            <a:r>
              <a:rPr lang="ja-JP" altLang="en-US" sz="2800" smtClean="0"/>
              <a:t>，</a:t>
            </a:r>
            <a:r>
              <a:rPr lang="en-US" altLang="ja-JP" sz="2800" smtClean="0"/>
              <a:t>exhibition</a:t>
            </a:r>
            <a:r>
              <a:rPr lang="ja-JP" altLang="en-US" sz="2800" smtClean="0"/>
              <a:t>，</a:t>
            </a:r>
            <a:r>
              <a:rPr lang="en-US" altLang="ja-JP" sz="2800" smtClean="0"/>
              <a:t>and restoration of the site</a:t>
            </a:r>
            <a:br>
              <a:rPr lang="en-US" altLang="ja-JP" sz="2800" smtClean="0"/>
            </a:br>
            <a:endParaRPr lang="ja-JP" altLang="en-US" sz="2800" smtClean="0"/>
          </a:p>
        </p:txBody>
      </p:sp>
      <p:sp>
        <p:nvSpPr>
          <p:cNvPr id="1331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750" y="4868863"/>
            <a:ext cx="8229600" cy="1223962"/>
          </a:xfrm>
        </p:spPr>
        <p:txBody>
          <a:bodyPr/>
          <a:lstStyle/>
          <a:p>
            <a:pPr marL="0" indent="0" algn="ctr" eaLnBrk="1" hangingPunct="1">
              <a:buFont typeface="Arial" pitchFamily="127" charset="0"/>
              <a:buNone/>
            </a:pPr>
            <a:r>
              <a:rPr lang="ja-JP" altLang="en-US"/>
              <a:t>廣田浩治（歴史館いずみさの）</a:t>
            </a:r>
            <a:endParaRPr lang="en-US" altLang="ja-JP"/>
          </a:p>
          <a:p>
            <a:pPr marL="0" indent="0" algn="ctr" eaLnBrk="1" hangingPunct="1">
              <a:buFont typeface="Arial" pitchFamily="127" charset="0"/>
              <a:buNone/>
            </a:pPr>
            <a:r>
              <a:rPr lang="en-US" altLang="ja-JP" sz="2800"/>
              <a:t>Kôji Hirota </a:t>
            </a:r>
            <a:r>
              <a:rPr lang="ja-JP" altLang="en-US" sz="2800"/>
              <a:t>（</a:t>
            </a:r>
            <a:r>
              <a:rPr lang="en-US" altLang="ja-JP" sz="2800"/>
              <a:t> Izumi-sano  city  history  museum</a:t>
            </a:r>
            <a:r>
              <a:rPr lang="ja-JP" altLang="en-US" sz="2800"/>
              <a:t>）</a:t>
            </a:r>
            <a:endParaRPr lang="en-US" altLang="ja-JP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タイトル 1"/>
          <p:cNvSpPr>
            <a:spLocks noGrp="1"/>
          </p:cNvSpPr>
          <p:nvPr>
            <p:ph type="title"/>
          </p:nvPr>
        </p:nvSpPr>
        <p:spPr>
          <a:xfrm>
            <a:off x="323850" y="5300663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円満寺　　大木村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4000" smtClean="0"/>
              <a:t>Enmanji  </a:t>
            </a:r>
            <a:r>
              <a:rPr lang="en-US" altLang="ja-JP" sz="3600" smtClean="0"/>
              <a:t> temple  </a:t>
            </a:r>
            <a:r>
              <a:rPr lang="ja-JP" altLang="en-US" sz="3600" smtClean="0"/>
              <a:t>　</a:t>
            </a:r>
            <a:r>
              <a:rPr lang="en-US" altLang="ja-JP" sz="3600" smtClean="0"/>
              <a:t>Ôgi  village</a:t>
            </a:r>
            <a:endParaRPr lang="ja-JP" altLang="en-US" sz="3600" smtClean="0"/>
          </a:p>
        </p:txBody>
      </p:sp>
      <p:pic>
        <p:nvPicPr>
          <p:cNvPr id="22530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404813"/>
            <a:ext cx="603408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/>
          <p:cNvSpPr>
            <a:spLocks noGrp="1"/>
          </p:cNvSpPr>
          <p:nvPr>
            <p:ph type="title"/>
          </p:nvPr>
        </p:nvSpPr>
        <p:spPr>
          <a:xfrm>
            <a:off x="395288" y="5157788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井川（灌漑水路）　日根野村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Yukawa</a:t>
            </a:r>
            <a:r>
              <a:rPr lang="ja-JP" altLang="en-US" sz="3600" smtClean="0"/>
              <a:t>（</a:t>
            </a:r>
            <a:r>
              <a:rPr lang="en-US" altLang="ja-JP" sz="3600" smtClean="0"/>
              <a:t>irrigation ditch</a:t>
            </a:r>
            <a:r>
              <a:rPr lang="ja-JP" altLang="en-US" sz="3600" smtClean="0"/>
              <a:t>）</a:t>
            </a:r>
            <a:r>
              <a:rPr lang="en-US" altLang="ja-JP" sz="3600" smtClean="0"/>
              <a:t> </a:t>
            </a:r>
            <a:r>
              <a:rPr lang="ja-JP" altLang="en-US" sz="3600" smtClean="0"/>
              <a:t>　</a:t>
            </a:r>
            <a:r>
              <a:rPr lang="en-US" altLang="ja-JP" sz="3600" smtClean="0"/>
              <a:t>Hineno </a:t>
            </a:r>
            <a:r>
              <a:rPr lang="ja-JP" altLang="en-US" sz="3600" smtClean="0"/>
              <a:t> </a:t>
            </a:r>
            <a:r>
              <a:rPr lang="en-US" altLang="ja-JP" sz="3600" smtClean="0"/>
              <a:t>village</a:t>
            </a:r>
            <a:endParaRPr lang="ja-JP" altLang="en-US" sz="3600" smtClean="0"/>
          </a:p>
        </p:txBody>
      </p:sp>
      <p:pic>
        <p:nvPicPr>
          <p:cNvPr id="2355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404813"/>
            <a:ext cx="6705600" cy="447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タイトル 1"/>
          <p:cNvSpPr>
            <a:spLocks noGrp="1"/>
          </p:cNvSpPr>
          <p:nvPr>
            <p:ph type="title"/>
          </p:nvPr>
        </p:nvSpPr>
        <p:spPr>
          <a:xfrm>
            <a:off x="611188" y="5300663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尼津池　日根野村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Amazu  pond</a:t>
            </a:r>
            <a:r>
              <a:rPr lang="ja-JP" altLang="en-US" sz="3600" smtClean="0"/>
              <a:t>　</a:t>
            </a:r>
            <a:r>
              <a:rPr lang="en-US" altLang="ja-JP" sz="3600" smtClean="0"/>
              <a:t>Hineno  village</a:t>
            </a:r>
            <a:endParaRPr lang="ja-JP" altLang="en-US" sz="3600" smtClean="0"/>
          </a:p>
        </p:txBody>
      </p:sp>
      <p:pic>
        <p:nvPicPr>
          <p:cNvPr id="24578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476250"/>
            <a:ext cx="5856288" cy="439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タイトル 1"/>
          <p:cNvSpPr>
            <a:spLocks noGrp="1"/>
          </p:cNvSpPr>
          <p:nvPr>
            <p:ph type="title"/>
          </p:nvPr>
        </p:nvSpPr>
        <p:spPr>
          <a:xfrm>
            <a:off x="468313" y="5084763"/>
            <a:ext cx="8064500" cy="1431925"/>
          </a:xfrm>
        </p:spPr>
        <p:txBody>
          <a:bodyPr/>
          <a:lstStyle/>
          <a:p>
            <a:pPr eaLnBrk="1" hangingPunct="1"/>
            <a:r>
              <a:rPr lang="ja-JP" altLang="en-US" sz="3600"/>
              <a:t>土丸・雨山城　　土丸村</a:t>
            </a:r>
            <a:r>
              <a:rPr lang="en-US" altLang="ja-JP" sz="3600"/>
              <a:t/>
            </a:r>
            <a:br>
              <a:rPr lang="en-US" altLang="ja-JP" sz="3600"/>
            </a:br>
            <a:r>
              <a:rPr lang="en-US" altLang="ja-JP" sz="3200"/>
              <a:t>Tsuchimaru - Ameyama  castle  </a:t>
            </a:r>
            <a:r>
              <a:rPr lang="ja-JP" altLang="en-US" sz="3200"/>
              <a:t>　</a:t>
            </a:r>
            <a:r>
              <a:rPr lang="en-US" altLang="ja-JP" sz="3200"/>
              <a:t/>
            </a:r>
            <a:br>
              <a:rPr lang="en-US" altLang="ja-JP" sz="3200"/>
            </a:br>
            <a:r>
              <a:rPr lang="en-US" altLang="ja-JP" sz="3200"/>
              <a:t>Tsuchimaru  village</a:t>
            </a:r>
            <a:endParaRPr lang="ja-JP" altLang="en-US" sz="3200"/>
          </a:p>
        </p:txBody>
      </p:sp>
      <p:pic>
        <p:nvPicPr>
          <p:cNvPr id="25602" name="コンテンツ プレースホルダー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96850"/>
            <a:ext cx="67881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タイトル 1"/>
          <p:cNvSpPr>
            <a:spLocks noGrp="1"/>
          </p:cNvSpPr>
          <p:nvPr>
            <p:ph type="title"/>
          </p:nvPr>
        </p:nvSpPr>
        <p:spPr>
          <a:xfrm>
            <a:off x="468313" y="5229225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中大木の墓地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Nakaôgi  village  public  cemetery</a:t>
            </a:r>
            <a:endParaRPr lang="ja-JP" altLang="en-US" sz="3600" smtClean="0"/>
          </a:p>
        </p:txBody>
      </p:sp>
      <p:pic>
        <p:nvPicPr>
          <p:cNvPr id="2662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404813"/>
            <a:ext cx="6035675" cy="45259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タイトル 1"/>
          <p:cNvSpPr>
            <a:spLocks noGrp="1"/>
          </p:cNvSpPr>
          <p:nvPr>
            <p:ph type="title"/>
          </p:nvPr>
        </p:nvSpPr>
        <p:spPr>
          <a:xfrm>
            <a:off x="611188" y="5229225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大木の道（水間道）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Road  to  Mizuma  temple</a:t>
            </a:r>
            <a:r>
              <a:rPr lang="ja-JP" altLang="en-US" sz="3600" smtClean="0"/>
              <a:t>（</a:t>
            </a:r>
            <a:r>
              <a:rPr lang="en-US" altLang="ja-JP" sz="3600" smtClean="0"/>
              <a:t>Ôgi</a:t>
            </a:r>
            <a:r>
              <a:rPr lang="ja-JP" altLang="en-US" sz="3600" smtClean="0"/>
              <a:t>　</a:t>
            </a:r>
            <a:r>
              <a:rPr lang="en-US" altLang="ja-JP" sz="3600" smtClean="0"/>
              <a:t>village</a:t>
            </a:r>
            <a:r>
              <a:rPr lang="ja-JP" altLang="en-US" sz="3600" smtClean="0"/>
              <a:t>）</a:t>
            </a:r>
            <a:endParaRPr lang="ja-JP" altLang="en-US" sz="4000" smtClean="0"/>
          </a:p>
        </p:txBody>
      </p:sp>
      <p:pic>
        <p:nvPicPr>
          <p:cNvPr id="27650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549275"/>
            <a:ext cx="6275387" cy="439261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タイトル 1"/>
          <p:cNvSpPr>
            <a:spLocks noGrp="1"/>
          </p:cNvSpPr>
          <p:nvPr>
            <p:ph type="title"/>
          </p:nvPr>
        </p:nvSpPr>
        <p:spPr>
          <a:xfrm>
            <a:off x="684213" y="5229225"/>
            <a:ext cx="8229600" cy="1430338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荘園の復原模型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Reconstructed  model  of  shôen</a:t>
            </a:r>
            <a:r>
              <a:rPr lang="ja-JP" altLang="en-US" sz="3600" smtClean="0"/>
              <a:t>（</a:t>
            </a:r>
            <a:r>
              <a:rPr lang="en-US" altLang="ja-JP" sz="3600" smtClean="0"/>
              <a:t>manor</a:t>
            </a:r>
            <a:r>
              <a:rPr lang="ja-JP" altLang="en-US" sz="3600" smtClean="0"/>
              <a:t>）</a:t>
            </a:r>
          </a:p>
        </p:txBody>
      </p:sp>
      <p:pic>
        <p:nvPicPr>
          <p:cNvPr id="2867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404813"/>
            <a:ext cx="70866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06400"/>
            <a:ext cx="7191375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テキスト ボックス 1"/>
          <p:cNvSpPr txBox="1">
            <a:spLocks noChangeArrowheads="1"/>
          </p:cNvSpPr>
          <p:nvPr/>
        </p:nvSpPr>
        <p:spPr bwMode="auto">
          <a:xfrm>
            <a:off x="315913" y="5300663"/>
            <a:ext cx="8424862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3600">
                <a:latin typeface="Calibri" pitchFamily="127" charset="0"/>
              </a:rPr>
              <a:t>荘園の政所・ため池</a:t>
            </a:r>
            <a:endParaRPr lang="en-US" altLang="ja-JP" sz="3600">
              <a:latin typeface="Calibri" pitchFamily="127" charset="0"/>
            </a:endParaRPr>
          </a:p>
          <a:p>
            <a:r>
              <a:rPr lang="en-US" altLang="ja-JP" sz="3200">
                <a:latin typeface="Calibri" pitchFamily="127" charset="0"/>
              </a:rPr>
              <a:t>Mandokoro</a:t>
            </a:r>
            <a:r>
              <a:rPr lang="ja-JP" altLang="en-US" sz="3200">
                <a:latin typeface="Calibri" pitchFamily="127" charset="0"/>
              </a:rPr>
              <a:t>（</a:t>
            </a:r>
            <a:r>
              <a:rPr lang="en-US" altLang="ja-JP" sz="3200">
                <a:latin typeface="Calibri" pitchFamily="127" charset="0"/>
              </a:rPr>
              <a:t>public office</a:t>
            </a:r>
            <a:r>
              <a:rPr lang="ja-JP" altLang="en-US" sz="3200">
                <a:latin typeface="Calibri" pitchFamily="127" charset="0"/>
              </a:rPr>
              <a:t>）  </a:t>
            </a:r>
            <a:r>
              <a:rPr lang="en-US" altLang="ja-JP" sz="3200">
                <a:latin typeface="Calibri" pitchFamily="127" charset="0"/>
              </a:rPr>
              <a:t>on  shôen</a:t>
            </a:r>
            <a:r>
              <a:rPr lang="ja-JP" altLang="en-US" sz="3200">
                <a:latin typeface="Calibri" pitchFamily="127" charset="0"/>
              </a:rPr>
              <a:t>、</a:t>
            </a:r>
            <a:r>
              <a:rPr lang="en-US" altLang="ja-JP" sz="3200">
                <a:latin typeface="Calibri" pitchFamily="127" charset="0"/>
              </a:rPr>
              <a:t>and  pond</a:t>
            </a:r>
            <a:endParaRPr lang="ja-JP" altLang="en-US" sz="3200">
              <a:latin typeface="Calibri" pitchFamily="12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サブタイトル 2"/>
          <p:cNvSpPr>
            <a:spLocks noGrp="1"/>
          </p:cNvSpPr>
          <p:nvPr>
            <p:ph type="subTitle" idx="1"/>
          </p:nvPr>
        </p:nvSpPr>
        <p:spPr>
          <a:xfrm>
            <a:off x="611188" y="5300663"/>
            <a:ext cx="7797800" cy="1296987"/>
          </a:xfrm>
        </p:spPr>
        <p:txBody>
          <a:bodyPr/>
          <a:lstStyle/>
          <a:p>
            <a:pPr eaLnBrk="1" hangingPunct="1"/>
            <a:r>
              <a:rPr lang="ja-JP" altLang="en-US" sz="3600" smtClean="0">
                <a:solidFill>
                  <a:srgbClr val="FFFFFF"/>
                </a:solidFill>
              </a:rPr>
              <a:t>荘園の寺社　河川・用水路</a:t>
            </a:r>
            <a:endParaRPr lang="en-US" altLang="ja-JP" sz="3600" smtClean="0">
              <a:solidFill>
                <a:srgbClr val="FFFFFF"/>
              </a:solidFill>
            </a:endParaRPr>
          </a:p>
          <a:p>
            <a:pPr eaLnBrk="1" hangingPunct="1"/>
            <a:r>
              <a:rPr lang="en-US" altLang="ja-JP" smtClean="0">
                <a:solidFill>
                  <a:srgbClr val="FFFFFF"/>
                </a:solidFill>
              </a:rPr>
              <a:t>Shrine and temple </a:t>
            </a:r>
            <a:r>
              <a:rPr lang="ja-JP" altLang="en-US" smtClean="0">
                <a:solidFill>
                  <a:srgbClr val="FFFFFF"/>
                </a:solidFill>
              </a:rPr>
              <a:t>　 </a:t>
            </a:r>
            <a:r>
              <a:rPr lang="en-US" altLang="ja-JP" smtClean="0">
                <a:solidFill>
                  <a:srgbClr val="FFFFFF"/>
                </a:solidFill>
              </a:rPr>
              <a:t>River and irrigation ditch</a:t>
            </a:r>
          </a:p>
          <a:p>
            <a:pPr eaLnBrk="1" hangingPunct="1"/>
            <a:endParaRPr lang="ja-JP" altLang="en-US" sz="3600" smtClean="0">
              <a:solidFill>
                <a:srgbClr val="FFFFFF"/>
              </a:solidFill>
            </a:endParaRPr>
          </a:p>
        </p:txBody>
      </p:sp>
      <p:pic>
        <p:nvPicPr>
          <p:cNvPr id="30722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08025"/>
            <a:ext cx="77978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タイトル 1"/>
          <p:cNvSpPr>
            <a:spLocks noGrp="1"/>
          </p:cNvSpPr>
          <p:nvPr>
            <p:ph type="title"/>
          </p:nvPr>
        </p:nvSpPr>
        <p:spPr>
          <a:xfrm>
            <a:off x="395288" y="4941888"/>
            <a:ext cx="8229600" cy="1366837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武士（荘官）の館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200" smtClean="0"/>
              <a:t>Yakata:</a:t>
            </a:r>
            <a:r>
              <a:rPr lang="ja-JP" altLang="en-US" sz="3200" smtClean="0"/>
              <a:t>  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en-US" altLang="ja-JP" sz="3200" smtClean="0"/>
              <a:t>residence of warrior (low level shôen manager)</a:t>
            </a:r>
            <a:endParaRPr lang="en-US" altLang="ja-JP" sz="4000" smtClean="0"/>
          </a:p>
        </p:txBody>
      </p:sp>
      <p:pic>
        <p:nvPicPr>
          <p:cNvPr id="3174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404813"/>
            <a:ext cx="6624638" cy="4359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260648"/>
            <a:ext cx="4196939" cy="612068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8" name="テキスト ボックス 2"/>
          <p:cNvSpPr txBox="1">
            <a:spLocks noChangeArrowheads="1"/>
          </p:cNvSpPr>
          <p:nvPr/>
        </p:nvSpPr>
        <p:spPr bwMode="auto">
          <a:xfrm>
            <a:off x="4856163" y="765175"/>
            <a:ext cx="39639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Calibri" pitchFamily="127" charset="0"/>
              </a:rPr>
              <a:t>日根荘</a:t>
            </a:r>
            <a:endParaRPr lang="en-US" altLang="ja-JP" sz="3600">
              <a:latin typeface="Calibri" pitchFamily="127" charset="0"/>
            </a:endParaRPr>
          </a:p>
          <a:p>
            <a:r>
              <a:rPr lang="ja-JP" altLang="en-US" sz="3600">
                <a:latin typeface="Calibri" pitchFamily="127" charset="0"/>
              </a:rPr>
              <a:t>日根野村絵図</a:t>
            </a:r>
          </a:p>
          <a:p>
            <a:r>
              <a:rPr lang="ja-JP" altLang="en-US" sz="3600">
                <a:latin typeface="Calibri" pitchFamily="127" charset="0"/>
              </a:rPr>
              <a:t>鎌倉時代（</a:t>
            </a:r>
            <a:r>
              <a:rPr lang="en-US" altLang="ja-JP" sz="3600">
                <a:latin typeface="Calibri" pitchFamily="127" charset="0"/>
              </a:rPr>
              <a:t>1316</a:t>
            </a:r>
            <a:r>
              <a:rPr lang="ja-JP" altLang="en-US" sz="3600">
                <a:latin typeface="Calibri" pitchFamily="127" charset="0"/>
              </a:rPr>
              <a:t>年）</a:t>
            </a:r>
            <a:endParaRPr lang="en-US" altLang="ja-JP" sz="3600">
              <a:latin typeface="Calibri" pitchFamily="127" charset="0"/>
            </a:endParaRPr>
          </a:p>
        </p:txBody>
      </p:sp>
      <p:sp>
        <p:nvSpPr>
          <p:cNvPr id="14339" name="テキスト ボックス 7"/>
          <p:cNvSpPr txBox="1">
            <a:spLocks noChangeArrowheads="1"/>
          </p:cNvSpPr>
          <p:nvPr/>
        </p:nvSpPr>
        <p:spPr bwMode="auto">
          <a:xfrm>
            <a:off x="5073650" y="3213100"/>
            <a:ext cx="38417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600">
                <a:latin typeface="Calibri" pitchFamily="127" charset="0"/>
              </a:rPr>
              <a:t>A map of Hine no  shô </a:t>
            </a:r>
            <a:r>
              <a:rPr lang="ja-JP" altLang="en-US" sz="3600">
                <a:latin typeface="Calibri" pitchFamily="127" charset="0"/>
              </a:rPr>
              <a:t>－　</a:t>
            </a:r>
            <a:endParaRPr lang="en-US" altLang="ja-JP" sz="3600">
              <a:latin typeface="Calibri" pitchFamily="127" charset="0"/>
            </a:endParaRPr>
          </a:p>
          <a:p>
            <a:r>
              <a:rPr lang="en-US" altLang="ja-JP" sz="3600">
                <a:latin typeface="Calibri" pitchFamily="127" charset="0"/>
              </a:rPr>
              <a:t>Hineno mura </a:t>
            </a:r>
          </a:p>
          <a:p>
            <a:r>
              <a:rPr lang="en-US" altLang="ja-JP" sz="3600">
                <a:latin typeface="Calibri" pitchFamily="127" charset="0"/>
              </a:rPr>
              <a:t>Kamakura period  1316</a:t>
            </a:r>
            <a:endParaRPr lang="ja-JP" altLang="en-US" sz="3600">
              <a:latin typeface="Calibri" pitchFamily="12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タイトル 1"/>
          <p:cNvSpPr>
            <a:spLocks noGrp="1"/>
          </p:cNvSpPr>
          <p:nvPr>
            <p:ph type="title"/>
          </p:nvPr>
        </p:nvSpPr>
        <p:spPr>
          <a:xfrm>
            <a:off x="395288" y="5013325"/>
            <a:ext cx="8229600" cy="1503363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集落・水田・稲作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Village </a:t>
            </a:r>
            <a:r>
              <a:rPr lang="ja-JP" altLang="en-US" sz="3600" smtClean="0"/>
              <a:t>、</a:t>
            </a:r>
            <a:r>
              <a:rPr lang="en-US" altLang="ja-JP" sz="3600" smtClean="0"/>
              <a:t>rice  field </a:t>
            </a:r>
            <a:r>
              <a:rPr lang="ja-JP" altLang="en-US" sz="3600" smtClean="0"/>
              <a:t>、</a:t>
            </a:r>
            <a:r>
              <a:rPr lang="en-US" altLang="ja-JP" sz="3600" smtClean="0"/>
              <a:t>rice growing</a:t>
            </a:r>
            <a:endParaRPr lang="ja-JP" altLang="en-US" sz="3600" smtClean="0"/>
          </a:p>
        </p:txBody>
      </p:sp>
      <p:pic>
        <p:nvPicPr>
          <p:cNvPr id="32770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404813"/>
            <a:ext cx="5481638" cy="4392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タイトル 1"/>
          <p:cNvSpPr>
            <a:spLocks noGrp="1"/>
          </p:cNvSpPr>
          <p:nvPr>
            <p:ph type="title"/>
          </p:nvPr>
        </p:nvSpPr>
        <p:spPr>
          <a:xfrm>
            <a:off x="468313" y="4868863"/>
            <a:ext cx="8229600" cy="1719262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市場（定期市）と街道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periodic  market  and  main  road   </a:t>
            </a:r>
            <a:endParaRPr lang="ja-JP" altLang="en-US" sz="3600" smtClean="0"/>
          </a:p>
        </p:txBody>
      </p:sp>
      <p:pic>
        <p:nvPicPr>
          <p:cNvPr id="3379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404813"/>
            <a:ext cx="7194550" cy="4176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タイトル 1"/>
          <p:cNvSpPr>
            <a:spLocks noGrp="1"/>
          </p:cNvSpPr>
          <p:nvPr>
            <p:ph type="title"/>
          </p:nvPr>
        </p:nvSpPr>
        <p:spPr>
          <a:xfrm>
            <a:off x="684213" y="5157788"/>
            <a:ext cx="8229600" cy="1366837"/>
          </a:xfrm>
        </p:spPr>
        <p:txBody>
          <a:bodyPr/>
          <a:lstStyle/>
          <a:p>
            <a:pPr eaLnBrk="1" hangingPunct="1"/>
            <a:r>
              <a:rPr lang="ja-JP" altLang="en-US" sz="3200" smtClean="0"/>
              <a:t>政基公旅引付　文亀</a:t>
            </a:r>
            <a:r>
              <a:rPr lang="en-US" altLang="ja-JP" sz="3200" smtClean="0"/>
              <a:t>1</a:t>
            </a:r>
            <a:r>
              <a:rPr lang="ja-JP" altLang="en-US" sz="3200" smtClean="0"/>
              <a:t>年</a:t>
            </a:r>
            <a:r>
              <a:rPr lang="en-US" altLang="ja-JP" sz="3200" smtClean="0"/>
              <a:t>7</a:t>
            </a:r>
            <a:r>
              <a:rPr lang="ja-JP" altLang="en-US" sz="3200" smtClean="0"/>
              <a:t>月 　雨乞い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en-US" altLang="ja-JP" sz="3200" smtClean="0"/>
              <a:t>Kujô Masamoto’s diary</a:t>
            </a:r>
            <a:r>
              <a:rPr lang="ja-JP" altLang="en-US" sz="3200" smtClean="0"/>
              <a:t>　</a:t>
            </a:r>
            <a:r>
              <a:rPr lang="en-US" altLang="ja-JP" sz="3200" smtClean="0"/>
              <a:t>7th month,  1501</a:t>
            </a:r>
            <a:br>
              <a:rPr lang="en-US" altLang="ja-JP" sz="3200" smtClean="0"/>
            </a:br>
            <a:r>
              <a:rPr lang="en-US" altLang="ja-JP" sz="3200" smtClean="0"/>
              <a:t>Ceremony  to  pray  for  rain </a:t>
            </a:r>
            <a:endParaRPr lang="ja-JP" altLang="en-US" sz="3200" smtClean="0"/>
          </a:p>
        </p:txBody>
      </p:sp>
      <p:pic>
        <p:nvPicPr>
          <p:cNvPr id="34818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60350"/>
            <a:ext cx="6929437" cy="4791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タイトル 1"/>
          <p:cNvSpPr>
            <a:spLocks noGrp="1"/>
          </p:cNvSpPr>
          <p:nvPr>
            <p:ph type="title"/>
          </p:nvPr>
        </p:nvSpPr>
        <p:spPr>
          <a:xfrm>
            <a:off x="755650" y="5157788"/>
            <a:ext cx="7993063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村人（農民・百姓）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200" smtClean="0"/>
              <a:t>villagers</a:t>
            </a:r>
            <a:r>
              <a:rPr lang="ja-JP" altLang="en-US" sz="3200" smtClean="0"/>
              <a:t>（</a:t>
            </a:r>
            <a:r>
              <a:rPr lang="en-US" altLang="ja-JP" sz="3200" smtClean="0"/>
              <a:t>farmers</a:t>
            </a:r>
            <a:r>
              <a:rPr lang="ja-JP" altLang="en-US" sz="3200" smtClean="0"/>
              <a:t>、</a:t>
            </a:r>
            <a:r>
              <a:rPr lang="en-US" altLang="ja-JP" sz="3200" smtClean="0"/>
              <a:t>peasants</a:t>
            </a:r>
            <a:r>
              <a:rPr lang="ja-JP" altLang="en-US" sz="3200" smtClean="0"/>
              <a:t>、</a:t>
            </a:r>
            <a:r>
              <a:rPr lang="en-US" altLang="ja-JP" sz="3200" smtClean="0"/>
              <a:t>hyakushô</a:t>
            </a:r>
            <a:r>
              <a:rPr lang="ja-JP" altLang="en-US" sz="3200" smtClean="0"/>
              <a:t>）</a:t>
            </a:r>
          </a:p>
        </p:txBody>
      </p:sp>
      <p:pic>
        <p:nvPicPr>
          <p:cNvPr id="35842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333375"/>
            <a:ext cx="63944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タイトル 1"/>
          <p:cNvSpPr>
            <a:spLocks noGrp="1"/>
          </p:cNvSpPr>
          <p:nvPr>
            <p:ph type="title"/>
          </p:nvPr>
        </p:nvSpPr>
        <p:spPr>
          <a:xfrm>
            <a:off x="539750" y="5084763"/>
            <a:ext cx="8229600" cy="1296987"/>
          </a:xfrm>
        </p:spPr>
        <p:txBody>
          <a:bodyPr/>
          <a:lstStyle/>
          <a:p>
            <a:pPr eaLnBrk="1" hangingPunct="1"/>
            <a:r>
              <a:rPr lang="ja-JP" altLang="en-US" sz="4000" smtClean="0"/>
              <a:t>盆（盂蘭盆）の風流念仏</a:t>
            </a:r>
            <a:r>
              <a:rPr lang="en-US" altLang="ja-JP" sz="4000" smtClean="0"/>
              <a:t/>
            </a:r>
            <a:br>
              <a:rPr lang="en-US" altLang="ja-JP" sz="4000" smtClean="0"/>
            </a:br>
            <a:r>
              <a:rPr lang="en-US" altLang="ja-JP" sz="3200" smtClean="0"/>
              <a:t>the  Bon</a:t>
            </a:r>
            <a:r>
              <a:rPr lang="ja-JP" altLang="en-US" sz="3200" smtClean="0"/>
              <a:t>（</a:t>
            </a:r>
            <a:r>
              <a:rPr lang="en-US" altLang="ja-JP" sz="3200" smtClean="0"/>
              <a:t>Urabon</a:t>
            </a:r>
            <a:r>
              <a:rPr lang="ja-JP" altLang="en-US" sz="3200" smtClean="0"/>
              <a:t>）</a:t>
            </a:r>
            <a:r>
              <a:rPr lang="en-US" altLang="ja-JP" sz="3200" smtClean="0"/>
              <a:t> festival </a:t>
            </a:r>
            <a:r>
              <a:rPr lang="ja-JP" altLang="en-US" sz="3200" smtClean="0"/>
              <a:t>（</a:t>
            </a:r>
            <a:r>
              <a:rPr lang="en-US" altLang="ja-JP" sz="3200" smtClean="0"/>
              <a:t>Fûryû  nenbutsu)</a:t>
            </a:r>
            <a:endParaRPr lang="ja-JP" altLang="en-US" sz="3200" smtClean="0"/>
          </a:p>
        </p:txBody>
      </p:sp>
      <p:pic>
        <p:nvPicPr>
          <p:cNvPr id="3686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333375"/>
            <a:ext cx="7034212" cy="4408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563" y="296863"/>
            <a:ext cx="4395787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テキスト ボックス 2"/>
          <p:cNvSpPr txBox="1">
            <a:spLocks noChangeArrowheads="1"/>
          </p:cNvSpPr>
          <p:nvPr/>
        </p:nvSpPr>
        <p:spPr bwMode="auto">
          <a:xfrm>
            <a:off x="5048250" y="549275"/>
            <a:ext cx="3892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Calibri" pitchFamily="127" charset="0"/>
              </a:rPr>
              <a:t>日根荘日根野村・井原村絵図</a:t>
            </a:r>
          </a:p>
          <a:p>
            <a:r>
              <a:rPr lang="ja-JP" altLang="en-US" sz="3600">
                <a:latin typeface="Calibri" pitchFamily="127" charset="0"/>
              </a:rPr>
              <a:t>鎌倉時代（</a:t>
            </a:r>
            <a:r>
              <a:rPr lang="en-US" altLang="ja-JP" sz="3600">
                <a:latin typeface="Calibri" pitchFamily="127" charset="0"/>
              </a:rPr>
              <a:t>1310</a:t>
            </a:r>
            <a:r>
              <a:rPr lang="ja-JP" altLang="en-US" sz="3600">
                <a:latin typeface="Calibri" pitchFamily="127" charset="0"/>
              </a:rPr>
              <a:t>年）</a:t>
            </a:r>
            <a:endParaRPr lang="en-US" altLang="ja-JP" sz="3600">
              <a:latin typeface="Calibri" pitchFamily="127" charset="0"/>
            </a:endParaRPr>
          </a:p>
        </p:txBody>
      </p:sp>
      <p:sp>
        <p:nvSpPr>
          <p:cNvPr id="15363" name="テキスト ボックス 4"/>
          <p:cNvSpPr txBox="1">
            <a:spLocks noChangeArrowheads="1"/>
          </p:cNvSpPr>
          <p:nvPr/>
        </p:nvSpPr>
        <p:spPr bwMode="auto">
          <a:xfrm>
            <a:off x="5076825" y="2781300"/>
            <a:ext cx="38385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600">
                <a:latin typeface="Calibri" pitchFamily="127" charset="0"/>
              </a:rPr>
              <a:t>A map of Hine no  shô </a:t>
            </a:r>
            <a:r>
              <a:rPr lang="ja-JP" altLang="en-US" sz="3600">
                <a:latin typeface="Calibri" pitchFamily="127" charset="0"/>
              </a:rPr>
              <a:t>－　</a:t>
            </a:r>
            <a:endParaRPr lang="en-US" altLang="ja-JP" sz="3600">
              <a:latin typeface="Calibri" pitchFamily="127" charset="0"/>
            </a:endParaRPr>
          </a:p>
          <a:p>
            <a:r>
              <a:rPr lang="en-US" altLang="ja-JP" sz="3600">
                <a:latin typeface="Calibri" pitchFamily="127" charset="0"/>
              </a:rPr>
              <a:t>Hineno mura and  Ihara mura  </a:t>
            </a:r>
          </a:p>
          <a:p>
            <a:r>
              <a:rPr lang="en-US" altLang="ja-JP" sz="3600">
                <a:latin typeface="Calibri" pitchFamily="127" charset="0"/>
              </a:rPr>
              <a:t>Kamakura period  1310 </a:t>
            </a:r>
            <a:endParaRPr lang="ja-JP" altLang="en-US" sz="3600">
              <a:latin typeface="Calibri" pitchFamily="12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タイトル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8229600" cy="719138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政基公旅引付　戦国時代　</a:t>
            </a:r>
            <a:r>
              <a:rPr lang="en-US" altLang="ja-JP" sz="3600" smtClean="0"/>
              <a:t>1501</a:t>
            </a:r>
            <a:r>
              <a:rPr lang="ja-JP" altLang="en-US" sz="3600" smtClean="0"/>
              <a:t>～</a:t>
            </a:r>
            <a:r>
              <a:rPr lang="en-US" altLang="ja-JP" sz="3600" smtClean="0"/>
              <a:t>1504</a:t>
            </a:r>
            <a:r>
              <a:rPr lang="ja-JP" altLang="en-US" sz="3600" smtClean="0"/>
              <a:t>年</a:t>
            </a:r>
          </a:p>
        </p:txBody>
      </p:sp>
      <p:pic>
        <p:nvPicPr>
          <p:cNvPr id="1638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404813"/>
            <a:ext cx="6985000" cy="3975100"/>
          </a:xfrm>
        </p:spPr>
      </p:pic>
      <p:sp>
        <p:nvSpPr>
          <p:cNvPr id="16387" name="テキスト ボックス 2"/>
          <p:cNvSpPr txBox="1">
            <a:spLocks noChangeArrowheads="1"/>
          </p:cNvSpPr>
          <p:nvPr/>
        </p:nvSpPr>
        <p:spPr bwMode="auto">
          <a:xfrm>
            <a:off x="990600" y="5118100"/>
            <a:ext cx="68405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600">
                <a:latin typeface="Calibri" pitchFamily="127" charset="0"/>
              </a:rPr>
              <a:t>Kujô Masamoto’s diary  </a:t>
            </a:r>
          </a:p>
          <a:p>
            <a:pPr algn="ctr"/>
            <a:r>
              <a:rPr lang="en-US" altLang="ja-JP" sz="3600">
                <a:latin typeface="Calibri" pitchFamily="127" charset="0"/>
              </a:rPr>
              <a:t> Hine no shô</a:t>
            </a:r>
          </a:p>
          <a:p>
            <a:pPr algn="ctr"/>
            <a:r>
              <a:rPr lang="en-US" altLang="ja-JP" sz="3600">
                <a:latin typeface="Calibri" pitchFamily="127" charset="0"/>
              </a:rPr>
              <a:t>Sengoku period 1501</a:t>
            </a:r>
            <a:r>
              <a:rPr lang="ja-JP" altLang="en-US" sz="3600">
                <a:latin typeface="Calibri" pitchFamily="127" charset="0"/>
              </a:rPr>
              <a:t>～</a:t>
            </a:r>
            <a:r>
              <a:rPr lang="en-US" altLang="ja-JP" sz="3600">
                <a:latin typeface="Calibri" pitchFamily="127" charset="0"/>
              </a:rPr>
              <a:t>1504</a:t>
            </a:r>
            <a:endParaRPr lang="ja-JP" altLang="en-US" sz="3600">
              <a:latin typeface="Calibri" pitchFamily="12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175" y="260350"/>
            <a:ext cx="7135813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テキスト ボックス 2"/>
          <p:cNvSpPr txBox="1">
            <a:spLocks noChangeArrowheads="1"/>
          </p:cNvSpPr>
          <p:nvPr/>
        </p:nvSpPr>
        <p:spPr bwMode="auto">
          <a:xfrm>
            <a:off x="1692275" y="5373688"/>
            <a:ext cx="5832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3600">
                <a:latin typeface="Calibri" pitchFamily="127" charset="0"/>
              </a:rPr>
              <a:t>日根野村（現在）　</a:t>
            </a:r>
            <a:endParaRPr lang="en-US" altLang="ja-JP" sz="3600">
              <a:latin typeface="Calibri" pitchFamily="127" charset="0"/>
            </a:endParaRPr>
          </a:p>
          <a:p>
            <a:pPr algn="ctr"/>
            <a:r>
              <a:rPr lang="en-US" altLang="ja-JP" sz="3600">
                <a:latin typeface="Calibri" pitchFamily="127" charset="0"/>
              </a:rPr>
              <a:t>Hineno village</a:t>
            </a:r>
            <a:r>
              <a:rPr lang="ja-JP" altLang="en-US" sz="3600">
                <a:latin typeface="Calibri" pitchFamily="127" charset="0"/>
              </a:rPr>
              <a:t>（</a:t>
            </a:r>
            <a:r>
              <a:rPr lang="en-US" altLang="ja-JP" sz="3600">
                <a:latin typeface="Calibri" pitchFamily="127" charset="0"/>
              </a:rPr>
              <a:t>the present</a:t>
            </a:r>
            <a:r>
              <a:rPr lang="ja-JP" altLang="en-US" sz="3600">
                <a:latin typeface="Calibri" pitchFamily="127" charset="0"/>
              </a:rPr>
              <a:t>）</a:t>
            </a:r>
            <a:r>
              <a:rPr lang="en-US" altLang="ja-JP" sz="3600">
                <a:latin typeface="Calibri" pitchFamily="127" charset="0"/>
              </a:rPr>
              <a:t> </a:t>
            </a:r>
            <a:endParaRPr lang="ja-JP" altLang="en-US" sz="3600">
              <a:latin typeface="Calibri" pitchFamily="12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タイトル 1"/>
          <p:cNvSpPr>
            <a:spLocks noGrp="1"/>
          </p:cNvSpPr>
          <p:nvPr>
            <p:ph type="title"/>
          </p:nvPr>
        </p:nvSpPr>
        <p:spPr>
          <a:xfrm>
            <a:off x="468313" y="5373688"/>
            <a:ext cx="8229600" cy="1150937"/>
          </a:xfrm>
        </p:spPr>
        <p:txBody>
          <a:bodyPr/>
          <a:lstStyle/>
          <a:p>
            <a:pPr eaLnBrk="1" hangingPunct="1"/>
            <a:r>
              <a:rPr lang="ja-JP" altLang="en-US" sz="3600"/>
              <a:t>大木村（現在）　</a:t>
            </a:r>
            <a:r>
              <a:rPr lang="en-US" altLang="ja-JP" sz="3600"/>
              <a:t>Ôgi  village</a:t>
            </a:r>
            <a:r>
              <a:rPr lang="ja-JP" altLang="en-US" sz="3600"/>
              <a:t>（</a:t>
            </a:r>
            <a:r>
              <a:rPr lang="en-US" altLang="ja-JP" sz="3600"/>
              <a:t>the present</a:t>
            </a:r>
            <a:r>
              <a:rPr lang="ja-JP" altLang="en-US" sz="3600"/>
              <a:t>）</a:t>
            </a:r>
            <a:r>
              <a:rPr lang="en-US" altLang="ja-JP" sz="3600"/>
              <a:t> </a:t>
            </a:r>
            <a:r>
              <a:rPr lang="ja-JP" altLang="en-US" sz="3600"/>
              <a:t/>
            </a:r>
            <a:br>
              <a:rPr lang="ja-JP" altLang="en-US" sz="3600"/>
            </a:br>
            <a:r>
              <a:rPr lang="ja-JP" altLang="en-US" sz="2800"/>
              <a:t>入山田村（中世）　</a:t>
            </a:r>
            <a:r>
              <a:rPr lang="en-US" altLang="ja-JP" sz="2800"/>
              <a:t>Iriyamada village</a:t>
            </a:r>
            <a:r>
              <a:rPr lang="ja-JP" altLang="en-US" sz="2800"/>
              <a:t>（</a:t>
            </a:r>
            <a:r>
              <a:rPr lang="en-US" altLang="ja-JP" sz="2800"/>
              <a:t>Medieval</a:t>
            </a:r>
            <a:r>
              <a:rPr lang="ja-JP" altLang="en-US" sz="2800"/>
              <a:t>）</a:t>
            </a:r>
          </a:p>
        </p:txBody>
      </p:sp>
      <p:pic>
        <p:nvPicPr>
          <p:cNvPr id="1843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404813"/>
            <a:ext cx="6264275" cy="469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タイトル 1"/>
          <p:cNvSpPr>
            <a:spLocks noGrp="1"/>
          </p:cNvSpPr>
          <p:nvPr>
            <p:ph type="title"/>
          </p:nvPr>
        </p:nvSpPr>
        <p:spPr>
          <a:xfrm>
            <a:off x="684213" y="5157788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大木の棚田の景観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600" smtClean="0"/>
              <a:t>Tanada</a:t>
            </a:r>
            <a:r>
              <a:rPr lang="ja-JP" altLang="en-US" sz="3600" smtClean="0"/>
              <a:t>（</a:t>
            </a:r>
            <a:r>
              <a:rPr lang="en-US" altLang="ja-JP" sz="3600" smtClean="0"/>
              <a:t>rice   terraces</a:t>
            </a:r>
            <a:r>
              <a:rPr lang="ja-JP" altLang="en-US" sz="3600" smtClean="0"/>
              <a:t>）</a:t>
            </a:r>
            <a:r>
              <a:rPr lang="en-US" altLang="ja-JP" sz="3600" smtClean="0"/>
              <a:t> landscape  of  Ôgi </a:t>
            </a:r>
            <a:endParaRPr lang="ja-JP" altLang="en-US" sz="3600" smtClean="0"/>
          </a:p>
        </p:txBody>
      </p:sp>
      <p:pic>
        <p:nvPicPr>
          <p:cNvPr id="19458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260350"/>
            <a:ext cx="6240463" cy="4681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タイトル 1"/>
          <p:cNvSpPr>
            <a:spLocks noGrp="1"/>
          </p:cNvSpPr>
          <p:nvPr>
            <p:ph type="title"/>
          </p:nvPr>
        </p:nvSpPr>
        <p:spPr>
          <a:xfrm>
            <a:off x="323850" y="4941888"/>
            <a:ext cx="8569325" cy="1366837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日根神社（大井関社）　日根野村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200" smtClean="0"/>
              <a:t>Hine  shrine</a:t>
            </a:r>
            <a:r>
              <a:rPr lang="ja-JP" altLang="en-US" sz="3200" smtClean="0"/>
              <a:t>（</a:t>
            </a:r>
            <a:r>
              <a:rPr lang="en-US" altLang="ja-JP" sz="3200" smtClean="0"/>
              <a:t>Ôizeki shrine</a:t>
            </a:r>
            <a:r>
              <a:rPr lang="ja-JP" altLang="en-US" sz="3200" smtClean="0"/>
              <a:t>）</a:t>
            </a:r>
            <a:r>
              <a:rPr lang="en-US" altLang="ja-JP" sz="3200" smtClean="0"/>
              <a:t> </a:t>
            </a:r>
            <a:r>
              <a:rPr lang="ja-JP" altLang="en-US" sz="3200" smtClean="0"/>
              <a:t>　</a:t>
            </a:r>
            <a:r>
              <a:rPr lang="en-US" altLang="ja-JP" sz="3200" smtClean="0"/>
              <a:t>Hineno village</a:t>
            </a:r>
            <a:endParaRPr lang="ja-JP" altLang="en-US" sz="3200" smtClean="0"/>
          </a:p>
        </p:txBody>
      </p:sp>
      <p:pic>
        <p:nvPicPr>
          <p:cNvPr id="20482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404813"/>
            <a:ext cx="6234112" cy="4464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タイトル 1"/>
          <p:cNvSpPr>
            <a:spLocks noGrp="1"/>
          </p:cNvSpPr>
          <p:nvPr>
            <p:ph type="title"/>
          </p:nvPr>
        </p:nvSpPr>
        <p:spPr>
          <a:xfrm>
            <a:off x="684213" y="5445125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火走神社（滝宮）　大木村</a:t>
            </a:r>
            <a:r>
              <a:rPr lang="en-US" altLang="ja-JP" sz="3600" smtClean="0"/>
              <a:t/>
            </a:r>
            <a:br>
              <a:rPr lang="en-US" altLang="ja-JP" sz="3600" smtClean="0"/>
            </a:br>
            <a:r>
              <a:rPr lang="en-US" altLang="ja-JP" sz="3200" smtClean="0"/>
              <a:t>Hibashiri  shrine</a:t>
            </a:r>
            <a:r>
              <a:rPr lang="ja-JP" altLang="en-US" sz="3200" smtClean="0"/>
              <a:t>（</a:t>
            </a:r>
            <a:r>
              <a:rPr lang="en-US" altLang="ja-JP" sz="3200" smtClean="0"/>
              <a:t>Taki  shrine</a:t>
            </a:r>
            <a:r>
              <a:rPr lang="ja-JP" altLang="en-US" sz="3200" smtClean="0"/>
              <a:t>）</a:t>
            </a:r>
            <a:r>
              <a:rPr lang="en-US" altLang="ja-JP" sz="3200" smtClean="0"/>
              <a:t> </a:t>
            </a:r>
            <a:r>
              <a:rPr lang="ja-JP" altLang="en-US" sz="3200" smtClean="0"/>
              <a:t>　</a:t>
            </a:r>
            <a:r>
              <a:rPr lang="en-US" altLang="ja-JP" sz="3200" smtClean="0"/>
              <a:t>Ôgi  village</a:t>
            </a:r>
            <a:endParaRPr lang="ja-JP" altLang="en-US" sz="3200" smtClean="0"/>
          </a:p>
        </p:txBody>
      </p:sp>
      <p:pic>
        <p:nvPicPr>
          <p:cNvPr id="2150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333375"/>
            <a:ext cx="6432550" cy="482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333</Words>
  <Application>Microsoft Office PowerPoint</Application>
  <PresentationFormat>On-screen Show (4:3)</PresentationFormat>
  <Paragraphs>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ＭＳ Ｐゴシック</vt:lpstr>
      <vt:lpstr>Calibri</vt:lpstr>
      <vt:lpstr>Office ​​テーマ</vt:lpstr>
      <vt:lpstr>日根荘遺跡　 －遺跡保存・博物館展示・景観復原－  Hine  no  shô  remains The preservation，exhibition，and restoration of the site </vt:lpstr>
      <vt:lpstr>PowerPoint Presentation</vt:lpstr>
      <vt:lpstr>PowerPoint Presentation</vt:lpstr>
      <vt:lpstr>政基公旅引付　戦国時代　1501～1504年</vt:lpstr>
      <vt:lpstr>PowerPoint Presentation</vt:lpstr>
      <vt:lpstr>大木村（現在）　Ôgi  village（the present）  入山田村（中世）　Iriyamada village（Medieval）</vt:lpstr>
      <vt:lpstr>大木の棚田の景観 Tanada（rice   terraces） landscape  of  Ôgi </vt:lpstr>
      <vt:lpstr>日根神社（大井関社）　日根野村 Hine  shrine（Ôizeki shrine） 　Hineno village</vt:lpstr>
      <vt:lpstr>火走神社（滝宮）　大木村 Hibashiri  shrine（Taki  shrine） 　Ôgi  village</vt:lpstr>
      <vt:lpstr>円満寺　　大木村 Enmanji   temple  　Ôgi  village</vt:lpstr>
      <vt:lpstr>井川（灌漑水路）　日根野村 Yukawa（irrigation ditch） 　Hineno  village</vt:lpstr>
      <vt:lpstr>尼津池　日根野村 Amazu  pond　Hineno  village</vt:lpstr>
      <vt:lpstr>土丸・雨山城　　土丸村 Tsuchimaru - Ameyama  castle  　 Tsuchimaru  village</vt:lpstr>
      <vt:lpstr>中大木の墓地 Nakaôgi  village  public  cemetery</vt:lpstr>
      <vt:lpstr>大木の道（水間道） Road  to  Mizuma  temple（Ôgi　village）</vt:lpstr>
      <vt:lpstr>荘園の復原模型 Reconstructed  model  of  shôen（manor）</vt:lpstr>
      <vt:lpstr>PowerPoint Presentation</vt:lpstr>
      <vt:lpstr>PowerPoint Presentation</vt:lpstr>
      <vt:lpstr>武士（荘官）の館 Yakata:   residence of warrior (low level shôen manager)</vt:lpstr>
      <vt:lpstr>集落・水田・稲作 Village 、rice  field 、rice growing</vt:lpstr>
      <vt:lpstr>市場（定期市）と街道 periodic  market  and  main  road   </vt:lpstr>
      <vt:lpstr>政基公旅引付　文亀1年7月 　雨乞い Kujô Masamoto’s diary　7th month,  1501 Ceremony  to  pray  for  rain </vt:lpstr>
      <vt:lpstr>村人（農民・百姓） villagers（farmers、peasants、hyakushô）</vt:lpstr>
      <vt:lpstr>盆（盂蘭盆）の風流念仏 the  Bon（Urabon） festival （Fûryû  nenbutsu)</vt:lpstr>
    </vt:vector>
  </TitlesOfParts>
  <LinksUpToDate>false</LinksUpToDate>
  <SharedDoc>false</SharedDoc>
  <HyperlinksChanged>false</HyperlinksChanged>
  <AppVersion>12.0257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kouji</dc:creator>
  <cp:lastModifiedBy>J Goodwin</cp:lastModifiedBy>
  <cp:revision>47</cp:revision>
  <dcterms:created xsi:type="dcterms:W3CDTF">2012-04-02T09:14:37Z</dcterms:created>
  <dcterms:modified xsi:type="dcterms:W3CDTF">2012-05-07T05:11:41Z</dcterms:modified>
</cp:coreProperties>
</file>