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2.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010" r:id="rId1"/>
  </p:sldMasterIdLst>
  <p:sldIdLst>
    <p:sldId id="256" r:id="rId2"/>
    <p:sldId id="257" r:id="rId3"/>
    <p:sldId id="258" r:id="rId4"/>
    <p:sldId id="268" r:id="rId5"/>
    <p:sldId id="259" r:id="rId6"/>
    <p:sldId id="269" r:id="rId7"/>
    <p:sldId id="270" r:id="rId8"/>
    <p:sldId id="271" r:id="rId9"/>
    <p:sldId id="272" r:id="rId10"/>
    <p:sldId id="260" r:id="rId11"/>
    <p:sldId id="261" r:id="rId12"/>
    <p:sldId id="262" r:id="rId13"/>
    <p:sldId id="263" r:id="rId14"/>
    <p:sldId id="264" r:id="rId15"/>
    <p:sldId id="273" r:id="rId16"/>
    <p:sldId id="265" r:id="rId17"/>
    <p:sldId id="274" r:id="rId18"/>
    <p:sldId id="266" r:id="rId19"/>
    <p:sldId id="267"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snapVertSplitter="1" vertBarState="minimized">
    <p:restoredLeft sz="15620"/>
    <p:restoredTop sz="94660"/>
  </p:normalViewPr>
  <p:slideViewPr>
    <p:cSldViewPr snapToGrid="0" snapToObjects="1">
      <p:cViewPr varScale="1">
        <p:scale>
          <a:sx n="145" d="100"/>
          <a:sy n="145" d="100"/>
        </p:scale>
        <p:origin x="-95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heme" Target="theme/theme1.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tableStyles" Target="tableStyles.xml"/><Relationship Id="rId26" Type="http://schemas.openxmlformats.org/officeDocument/2006/relationships/viewProps" Target="viewProp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smtClean="0"/>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ja-JP" smtClean="0"/>
              <a:t>Click to edit Master subtitle style</a:t>
            </a:r>
            <a:endParaRPr lang="ja-JP" altLang="en-US"/>
          </a:p>
        </p:txBody>
      </p:sp>
      <p:sp>
        <p:nvSpPr>
          <p:cNvPr id="4" name="Date Placeholder 3"/>
          <p:cNvSpPr>
            <a:spLocks noGrp="1"/>
          </p:cNvSpPr>
          <p:nvPr>
            <p:ph type="dt" sz="half" idx="10"/>
          </p:nvPr>
        </p:nvSpPr>
        <p:spPr/>
        <p:txBody>
          <a:bodyPr/>
          <a:lstStyle/>
          <a:p>
            <a:fld id="{645D3557-143A-9B48-87F8-EF2A317E0C28}" type="datetimeFigureOut">
              <a:rPr lang="en-US" altLang="ja-JP" smtClean="0"/>
              <a:pPr/>
              <a:t>12.7.1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p>
            <a:fld id="{645D3557-143A-9B48-87F8-EF2A317E0C28}" type="datetimeFigureOut">
              <a:rPr lang="en-US" altLang="ja-JP" smtClean="0"/>
              <a:pPr/>
              <a:t>12.7.1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27C8B-FB67-4E4C-948A-1CB8F83895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p>
            <a:fld id="{645D3557-143A-9B48-87F8-EF2A317E0C28}" type="datetimeFigureOut">
              <a:rPr lang="en-US" altLang="ja-JP" smtClean="0"/>
              <a:pPr/>
              <a:t>12.7.1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27C8B-FB67-4E4C-948A-1CB8F83895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p>
            <a:fld id="{645D3557-143A-9B48-87F8-EF2A317E0C28}" type="datetimeFigureOut">
              <a:rPr lang="en-US" altLang="ja-JP" smtClean="0"/>
              <a:pPr/>
              <a:t>12.7.1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27C8B-FB67-4E4C-948A-1CB8F83895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ja-JP" smtClean="0"/>
              <a:t>Click to edit Master text styles</a:t>
            </a:r>
          </a:p>
        </p:txBody>
      </p:sp>
      <p:sp>
        <p:nvSpPr>
          <p:cNvPr id="4" name="Date Placeholder 3"/>
          <p:cNvSpPr>
            <a:spLocks noGrp="1"/>
          </p:cNvSpPr>
          <p:nvPr>
            <p:ph type="dt" sz="half" idx="10"/>
          </p:nvPr>
        </p:nvSpPr>
        <p:spPr/>
        <p:txBody>
          <a:bodyPr/>
          <a:lstStyle/>
          <a:p>
            <a:fld id="{645D3557-143A-9B48-87F8-EF2A317E0C28}" type="datetimeFigureOut">
              <a:rPr lang="en-US" altLang="ja-JP" smtClean="0"/>
              <a:pPr/>
              <a:t>12.7.1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1A3BC-1721-41A9-A28E-3ABDE20B2BFB}" type="slidenum">
              <a:rPr lang="en-US" altLang="ja-JP" smtClean="0"/>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Date Placeholder 4"/>
          <p:cNvSpPr>
            <a:spLocks noGrp="1"/>
          </p:cNvSpPr>
          <p:nvPr>
            <p:ph type="dt" sz="half" idx="10"/>
          </p:nvPr>
        </p:nvSpPr>
        <p:spPr/>
        <p:txBody>
          <a:bodyPr/>
          <a:lstStyle/>
          <a:p>
            <a:fld id="{645D3557-143A-9B48-87F8-EF2A317E0C28}" type="datetimeFigureOut">
              <a:rPr lang="en-US" altLang="ja-JP" smtClean="0"/>
              <a:pPr/>
              <a:t>12.7.1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27C8B-FB67-4E4C-948A-1CB8F83895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Date Placeholder 6"/>
          <p:cNvSpPr>
            <a:spLocks noGrp="1"/>
          </p:cNvSpPr>
          <p:nvPr>
            <p:ph type="dt" sz="half" idx="10"/>
          </p:nvPr>
        </p:nvSpPr>
        <p:spPr/>
        <p:txBody>
          <a:bodyPr/>
          <a:lstStyle/>
          <a:p>
            <a:fld id="{645D3557-143A-9B48-87F8-EF2A317E0C28}" type="datetimeFigureOut">
              <a:rPr lang="en-US" altLang="ja-JP" smtClean="0"/>
              <a:pPr/>
              <a:t>12.7.1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627C8B-FB67-4E4C-948A-1CB8F83895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Date Placeholder 2"/>
          <p:cNvSpPr>
            <a:spLocks noGrp="1"/>
          </p:cNvSpPr>
          <p:nvPr>
            <p:ph type="dt" sz="half" idx="10"/>
          </p:nvPr>
        </p:nvSpPr>
        <p:spPr/>
        <p:txBody>
          <a:bodyPr/>
          <a:lstStyle/>
          <a:p>
            <a:fld id="{645D3557-143A-9B48-87F8-EF2A317E0C28}" type="datetimeFigureOut">
              <a:rPr lang="en-US" altLang="ja-JP" smtClean="0"/>
              <a:pPr/>
              <a:t>12.7.1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627C8B-FB67-4E4C-948A-1CB8F83895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5D3557-143A-9B48-87F8-EF2A317E0C28}" type="datetimeFigureOut">
              <a:rPr lang="en-US" altLang="ja-JP" smtClean="0"/>
              <a:pPr/>
              <a:t>12.7.1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627C8B-FB67-4E4C-948A-1CB8F83895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ja-JP" smtClean="0"/>
              <a:t>Click to edit Master title style</a:t>
            </a:r>
            <a:endParaRPr lang="ja-JP"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Date Placeholder 4"/>
          <p:cNvSpPr>
            <a:spLocks noGrp="1"/>
          </p:cNvSpPr>
          <p:nvPr>
            <p:ph type="dt" sz="half" idx="10"/>
          </p:nvPr>
        </p:nvSpPr>
        <p:spPr/>
        <p:txBody>
          <a:bodyPr/>
          <a:lstStyle/>
          <a:p>
            <a:fld id="{645D3557-143A-9B48-87F8-EF2A317E0C28}" type="datetimeFigureOut">
              <a:rPr lang="en-US" altLang="ja-JP" smtClean="0"/>
              <a:pPr/>
              <a:t>12.7.1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ja-JP" smtClean="0"/>
              <a:t>Click to edit Master title style</a:t>
            </a:r>
            <a:endParaRPr lang="ja-JP"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Date Placeholder 4"/>
          <p:cNvSpPr>
            <a:spLocks noGrp="1"/>
          </p:cNvSpPr>
          <p:nvPr>
            <p:ph type="dt" sz="half" idx="10"/>
          </p:nvPr>
        </p:nvSpPr>
        <p:spPr/>
        <p:txBody>
          <a:bodyPr/>
          <a:lstStyle/>
          <a:p>
            <a:fld id="{645D3557-143A-9B48-87F8-EF2A317E0C28}" type="datetimeFigureOut">
              <a:rPr lang="en-US" altLang="ja-JP" smtClean="0"/>
              <a:pPr/>
              <a:t>12.7.1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27C8B-FB67-4E4C-948A-1CB8F83895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ja-JP" smtClean="0"/>
              <a:t>Click to edit Master title style</a:t>
            </a:r>
            <a:endParaRPr lang="ja-JP"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D3557-143A-9B48-87F8-EF2A317E0C28}" type="datetimeFigureOut">
              <a:rPr lang="en-US" altLang="ja-JP" smtClean="0"/>
              <a:pPr/>
              <a:t>12.7.1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27C8B-FB67-4E4C-948A-1CB8F83895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91397"/>
            <a:ext cx="7772400" cy="2809054"/>
          </a:xfrm>
        </p:spPr>
        <p:txBody>
          <a:bodyPr>
            <a:normAutofit/>
          </a:bodyPr>
          <a:lstStyle/>
          <a:p>
            <a:r>
              <a:rPr lang="en-US" dirty="0">
                <a:latin typeface="Times"/>
                <a:cs typeface="Times"/>
              </a:rPr>
              <a:t>Economic Surplus in Hine Estate, 1501-1504: How Much was There and Who Got What?</a:t>
            </a:r>
            <a:r>
              <a:rPr lang="en-US" dirty="0"/>
              <a:t/>
            </a:r>
            <a:br>
              <a:rPr lang="en-US" dirty="0"/>
            </a:br>
            <a:endParaRPr lang="en-US" dirty="0"/>
          </a:p>
        </p:txBody>
      </p:sp>
      <p:sp>
        <p:nvSpPr>
          <p:cNvPr id="3" name="Subtitle 2"/>
          <p:cNvSpPr>
            <a:spLocks noGrp="1"/>
          </p:cNvSpPr>
          <p:nvPr>
            <p:ph type="subTitle" idx="1"/>
          </p:nvPr>
        </p:nvSpPr>
        <p:spPr>
          <a:xfrm>
            <a:off x="1049236" y="3600451"/>
            <a:ext cx="7086600" cy="1752600"/>
          </a:xfrm>
        </p:spPr>
        <p:txBody>
          <a:bodyPr>
            <a:noAutofit/>
          </a:bodyPr>
          <a:lstStyle/>
          <a:p>
            <a:r>
              <a:rPr lang="en-US" sz="3400" dirty="0" smtClean="0">
                <a:solidFill>
                  <a:schemeClr val="tx1"/>
                </a:solidFill>
                <a:latin typeface="ＭＳ 明朝"/>
                <a:ea typeface="ＭＳ 明朝"/>
                <a:cs typeface="ＭＳ 明朝"/>
              </a:rPr>
              <a:t>1501-1504 </a:t>
            </a:r>
            <a:r>
              <a:rPr lang="ja-JP" altLang="en-US" sz="3400" dirty="0" smtClean="0">
                <a:solidFill>
                  <a:schemeClr val="tx1"/>
                </a:solidFill>
                <a:latin typeface="ＭＳ 明朝"/>
                <a:ea typeface="ＭＳ 明朝"/>
                <a:cs typeface="ＭＳ 明朝"/>
              </a:rPr>
              <a:t>年における日根荘の経済的余剰：その額と得をしたのは誰か</a:t>
            </a:r>
            <a:r>
              <a:rPr lang="en-US" sz="3400" dirty="0" smtClean="0">
                <a:solidFill>
                  <a:schemeClr val="tx1"/>
                </a:solidFill>
                <a:latin typeface="ＭＳ 明朝"/>
                <a:ea typeface="ＭＳ 明朝"/>
                <a:cs typeface="ＭＳ 明朝"/>
              </a:rPr>
              <a:t> </a:t>
            </a:r>
            <a:endParaRPr lang="en-US" sz="3400" dirty="0">
              <a:solidFill>
                <a:schemeClr val="tx1"/>
              </a:solidFill>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22219" y="411655"/>
            <a:ext cx="4339650" cy="5911313"/>
          </a:xfrm>
          <a:prstGeom prst="rect">
            <a:avLst/>
          </a:prstGeom>
          <a:noFill/>
        </p:spPr>
        <p:txBody>
          <a:bodyPr vert="eaVert" wrap="square" rtlCol="0">
            <a:spAutoFit/>
          </a:bodyPr>
          <a:lstStyle/>
          <a:p>
            <a:r>
              <a:rPr lang="en-US" altLang="ja-JP" sz="3000" smtClean="0">
                <a:latin typeface="ＭＳ 明朝"/>
                <a:ea typeface="ＭＳ 明朝"/>
                <a:cs typeface="ＭＳ 明朝"/>
              </a:rPr>
              <a:t>(</a:t>
            </a:r>
            <a:r>
              <a:rPr lang="ja-JP" altLang="en-US" sz="3000" smtClean="0">
                <a:latin typeface="ＭＳ 明朝"/>
                <a:ea typeface="ＭＳ 明朝"/>
                <a:cs typeface="ＭＳ 明朝"/>
              </a:rPr>
              <a:t>永正元年三月二十八日）</a:t>
            </a:r>
            <a:r>
              <a:rPr lang="en-US" altLang="ja-JP" sz="3000" smtClean="0">
                <a:latin typeface="ＭＳ 明朝"/>
                <a:ea typeface="ＭＳ 明朝"/>
                <a:cs typeface="ＭＳ 明朝"/>
              </a:rPr>
              <a:t>　</a:t>
            </a:r>
            <a:r>
              <a:rPr lang="en-US" sz="3000" smtClean="0">
                <a:latin typeface="ＭＳ 明朝"/>
                <a:ea typeface="ＭＳ 明朝"/>
                <a:cs typeface="ＭＳ 明朝"/>
              </a:rPr>
              <a:t>此</a:t>
            </a:r>
            <a:r>
              <a:rPr lang="en-US" sz="3000" dirty="0">
                <a:latin typeface="ＭＳ 明朝"/>
                <a:ea typeface="ＭＳ 明朝"/>
                <a:cs typeface="ＭＳ 明朝"/>
              </a:rPr>
              <a:t>上ハ可切歟、又訴人召出テ可令対決歟之由廻思慮之処、彼正円右馬内々献料ヲ廿貫文可沙汰由申之。然上者白状之儀也。以献銭可閣盗人成敗事、地下外聞尤後難不可然。今夜廿八日也。明日早旦可切頸之由仰付了。</a:t>
            </a:r>
          </a:p>
          <a:p>
            <a:endParaRPr kumimoji="1" lang="ja-JP" altLang="en-US" sz="3000" dirty="0"/>
          </a:p>
        </p:txBody>
      </p:sp>
      <p:sp>
        <p:nvSpPr>
          <p:cNvPr id="7" name="TextBox 6"/>
          <p:cNvSpPr txBox="1"/>
          <p:nvPr/>
        </p:nvSpPr>
        <p:spPr>
          <a:xfrm>
            <a:off x="4579216" y="295312"/>
            <a:ext cx="3961934" cy="6217087"/>
          </a:xfrm>
          <a:prstGeom prst="rect">
            <a:avLst/>
          </a:prstGeom>
          <a:noFill/>
        </p:spPr>
        <p:txBody>
          <a:bodyPr wrap="square" rtlCol="0">
            <a:spAutoFit/>
          </a:bodyPr>
          <a:lstStyle/>
          <a:p>
            <a:r>
              <a:rPr lang="en-US" sz="2000" dirty="0">
                <a:latin typeface="Times"/>
                <a:cs typeface="Times"/>
              </a:rPr>
              <a:t>These were the questions--whether we should execute him immediately or summon the accusers and have them face off in court with the accused--that were running through my mind when word came that that </a:t>
            </a:r>
            <a:r>
              <a:rPr lang="en-US" sz="2000" dirty="0" err="1">
                <a:latin typeface="Times"/>
                <a:cs typeface="Times"/>
              </a:rPr>
              <a:t>Shōen</a:t>
            </a:r>
            <a:r>
              <a:rPr lang="en-US" sz="2000" dirty="0">
                <a:latin typeface="Times"/>
                <a:cs typeface="Times"/>
              </a:rPr>
              <a:t> </a:t>
            </a:r>
            <a:r>
              <a:rPr lang="en-US" sz="2000" dirty="0" err="1">
                <a:latin typeface="Times"/>
                <a:cs typeface="Times"/>
              </a:rPr>
              <a:t>Uma</a:t>
            </a:r>
            <a:r>
              <a:rPr lang="en-US" sz="2000" dirty="0">
                <a:latin typeface="Times"/>
                <a:cs typeface="Times"/>
              </a:rPr>
              <a:t> had secretly sent word that he would send 20 </a:t>
            </a:r>
            <a:r>
              <a:rPr lang="en-US" sz="2000" i="1" dirty="0" err="1">
                <a:latin typeface="Times"/>
                <a:cs typeface="Times"/>
              </a:rPr>
              <a:t>kanmon</a:t>
            </a:r>
            <a:r>
              <a:rPr lang="en-US" sz="2000" i="1" dirty="0">
                <a:latin typeface="Times"/>
                <a:cs typeface="Times"/>
              </a:rPr>
              <a:t> </a:t>
            </a:r>
            <a:r>
              <a:rPr lang="en-US" sz="2000" dirty="0">
                <a:latin typeface="Times"/>
                <a:cs typeface="Times"/>
              </a:rPr>
              <a:t>as payment [for his crime].  He also said the would provide a written confession of his guilt.  For the villagers to accept a payment in exchange for dismissing a crime of thievery would be an affront to their honor, completely inappropriate.  Tonight is the 28th.  I gave instructions that early tomorrow [</a:t>
            </a:r>
            <a:r>
              <a:rPr lang="en-US" sz="2000" dirty="0" err="1">
                <a:latin typeface="Times"/>
                <a:cs typeface="Times"/>
              </a:rPr>
              <a:t>Shōen</a:t>
            </a:r>
            <a:r>
              <a:rPr lang="en-US" sz="2000" dirty="0">
                <a:latin typeface="Times"/>
                <a:cs typeface="Times"/>
              </a:rPr>
              <a:t>] is to be executed by decapitation.  </a:t>
            </a:r>
          </a:p>
          <a:p>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203414" y="570541"/>
            <a:ext cx="4616649" cy="5981483"/>
          </a:xfrm>
          <a:prstGeom prst="rect">
            <a:avLst/>
          </a:prstGeom>
          <a:noFill/>
        </p:spPr>
        <p:txBody>
          <a:bodyPr vert="eaVert" wrap="square" rtlCol="0">
            <a:spAutoFit/>
          </a:bodyPr>
          <a:lstStyle/>
          <a:p>
            <a:r>
              <a:rPr lang="ja-JP" altLang="en-US" dirty="0" smtClean="0">
                <a:latin typeface="ＭＳ 明朝"/>
                <a:ea typeface="ＭＳ 明朝"/>
                <a:cs typeface="ＭＳ 明朝"/>
              </a:rPr>
              <a:t>田之分日記</a:t>
            </a:r>
            <a:endParaRPr lang="en-US" dirty="0" smtClean="0">
              <a:latin typeface="ＭＳ 明朝"/>
              <a:ea typeface="ＭＳ 明朝"/>
              <a:cs typeface="ＭＳ 明朝"/>
            </a:endParaRPr>
          </a:p>
          <a:p>
            <a:r>
              <a:rPr lang="ja-JP" altLang="en-US" dirty="0" smtClean="0">
                <a:latin typeface="ＭＳ 明朝"/>
                <a:ea typeface="ＭＳ 明朝"/>
                <a:cs typeface="ＭＳ 明朝"/>
              </a:rPr>
              <a:t>大四十歩</a:t>
            </a:r>
            <a:r>
              <a:rPr lang="en-US" dirty="0" smtClean="0">
                <a:latin typeface="ＭＳ 明朝"/>
                <a:ea typeface="ＭＳ 明朝"/>
                <a:cs typeface="ＭＳ 明朝"/>
              </a:rPr>
              <a:t>	</a:t>
            </a:r>
            <a:r>
              <a:rPr lang="ja-JP" altLang="en-US" dirty="0" smtClean="0">
                <a:latin typeface="ＭＳ 明朝"/>
                <a:ea typeface="ＭＳ 明朝"/>
                <a:cs typeface="ＭＳ 明朝"/>
              </a:rPr>
              <a:t>松下ニアリ、大セマチ</a:t>
            </a:r>
            <a:endParaRPr lang="en-US" dirty="0" smtClean="0">
              <a:latin typeface="ＭＳ 明朝"/>
              <a:ea typeface="ＭＳ 明朝"/>
              <a:cs typeface="ＭＳ 明朝"/>
            </a:endParaRPr>
          </a:p>
          <a:p>
            <a:r>
              <a:rPr lang="ja-JP" altLang="en-US" dirty="0" smtClean="0">
                <a:latin typeface="ＭＳ 明朝"/>
                <a:ea typeface="ＭＳ 明朝"/>
                <a:cs typeface="ＭＳ 明朝"/>
              </a:rPr>
              <a:t>廿歩</a:t>
            </a:r>
            <a:r>
              <a:rPr lang="en-US" dirty="0" smtClean="0">
                <a:latin typeface="ＭＳ 明朝"/>
                <a:ea typeface="ＭＳ 明朝"/>
                <a:cs typeface="ＭＳ 明朝"/>
              </a:rPr>
              <a:t>		</a:t>
            </a:r>
            <a:r>
              <a:rPr lang="ja-JP" altLang="en-US" dirty="0" smtClean="0">
                <a:latin typeface="ＭＳ 明朝"/>
                <a:ea typeface="ＭＳ 明朝"/>
                <a:cs typeface="ＭＳ 明朝"/>
              </a:rPr>
              <a:t>フルカイトノツホ</a:t>
            </a:r>
            <a:endParaRPr lang="en-US" dirty="0" smtClean="0">
              <a:latin typeface="ＭＳ 明朝"/>
              <a:ea typeface="ＭＳ 明朝"/>
              <a:cs typeface="ＭＳ 明朝"/>
            </a:endParaRPr>
          </a:p>
          <a:p>
            <a:r>
              <a:rPr lang="ja-JP" altLang="en-US" dirty="0" smtClean="0">
                <a:latin typeface="ＭＳ 明朝"/>
                <a:ea typeface="ＭＳ 明朝"/>
                <a:cs typeface="ＭＳ 明朝"/>
              </a:rPr>
              <a:t>半</a:t>
            </a:r>
            <a:r>
              <a:rPr lang="en-US" dirty="0" smtClean="0">
                <a:latin typeface="ＭＳ 明朝"/>
                <a:ea typeface="ＭＳ 明朝"/>
                <a:cs typeface="ＭＳ 明朝"/>
              </a:rPr>
              <a:t>		</a:t>
            </a:r>
            <a:r>
              <a:rPr lang="ja-JP" altLang="en-US" dirty="0" smtClean="0">
                <a:latin typeface="ＭＳ 明朝"/>
                <a:ea typeface="ＭＳ 明朝"/>
                <a:cs typeface="ＭＳ 明朝"/>
              </a:rPr>
              <a:t>下タイラニアリ</a:t>
            </a:r>
            <a:endParaRPr lang="en-US" dirty="0" smtClean="0">
              <a:latin typeface="ＭＳ 明朝"/>
              <a:ea typeface="ＭＳ 明朝"/>
              <a:cs typeface="ＭＳ 明朝"/>
            </a:endParaRPr>
          </a:p>
          <a:p>
            <a:r>
              <a:rPr lang="ja-JP" altLang="en-US" dirty="0" smtClean="0">
                <a:latin typeface="ＭＳ 明朝"/>
                <a:ea typeface="ＭＳ 明朝"/>
                <a:cs typeface="ＭＳ 明朝"/>
              </a:rPr>
              <a:t>九十歩</a:t>
            </a:r>
            <a:r>
              <a:rPr lang="en-US" dirty="0" smtClean="0">
                <a:latin typeface="ＭＳ 明朝"/>
                <a:ea typeface="ＭＳ 明朝"/>
                <a:cs typeface="ＭＳ 明朝"/>
              </a:rPr>
              <a:t>	</a:t>
            </a:r>
            <a:r>
              <a:rPr lang="ja-JP" altLang="en-US" dirty="0" smtClean="0">
                <a:latin typeface="ＭＳ 明朝"/>
                <a:ea typeface="ＭＳ 明朝"/>
                <a:cs typeface="ＭＳ 明朝"/>
              </a:rPr>
              <a:t>オナシツホ</a:t>
            </a:r>
            <a:endParaRPr lang="en-US" dirty="0" smtClean="0">
              <a:latin typeface="ＭＳ 明朝"/>
              <a:ea typeface="ＭＳ 明朝"/>
              <a:cs typeface="ＭＳ 明朝"/>
            </a:endParaRPr>
          </a:p>
          <a:p>
            <a:r>
              <a:rPr lang="ja-JP" altLang="en-US" dirty="0" smtClean="0">
                <a:latin typeface="ＭＳ 明朝"/>
                <a:ea typeface="ＭＳ 明朝"/>
                <a:cs typeface="ＭＳ 明朝"/>
              </a:rPr>
              <a:t>八十歩</a:t>
            </a:r>
            <a:r>
              <a:rPr lang="en-US" dirty="0" smtClean="0">
                <a:latin typeface="ＭＳ 明朝"/>
                <a:ea typeface="ＭＳ 明朝"/>
                <a:cs typeface="ＭＳ 明朝"/>
              </a:rPr>
              <a:t>	</a:t>
            </a:r>
            <a:r>
              <a:rPr lang="ja-JP" altLang="en-US" dirty="0" smtClean="0">
                <a:latin typeface="ＭＳ 明朝"/>
                <a:ea typeface="ＭＳ 明朝"/>
                <a:cs typeface="ＭＳ 明朝"/>
              </a:rPr>
              <a:t>ヤマノ田</a:t>
            </a:r>
            <a:r>
              <a:rPr lang="en-US" dirty="0" smtClean="0">
                <a:latin typeface="ＭＳ 明朝"/>
                <a:ea typeface="ＭＳ 明朝"/>
                <a:cs typeface="ＭＳ 明朝"/>
              </a:rPr>
              <a:t>	</a:t>
            </a:r>
          </a:p>
          <a:p>
            <a:r>
              <a:rPr lang="ja-JP" altLang="en-US" dirty="0" smtClean="0">
                <a:latin typeface="ＭＳ 明朝"/>
                <a:ea typeface="ＭＳ 明朝"/>
                <a:cs typeface="ＭＳ 明朝"/>
              </a:rPr>
              <a:t>百五十歩</a:t>
            </a:r>
            <a:r>
              <a:rPr lang="en-US" dirty="0" smtClean="0">
                <a:latin typeface="ＭＳ 明朝"/>
                <a:ea typeface="ＭＳ 明朝"/>
                <a:cs typeface="ＭＳ 明朝"/>
              </a:rPr>
              <a:t>	</a:t>
            </a:r>
            <a:r>
              <a:rPr lang="ja-JP" altLang="en-US" dirty="0" smtClean="0">
                <a:latin typeface="ＭＳ 明朝"/>
                <a:ea typeface="ＭＳ 明朝"/>
                <a:cs typeface="ＭＳ 明朝"/>
              </a:rPr>
              <a:t>ツチマルニアリ、下ルクチ</a:t>
            </a:r>
            <a:endParaRPr lang="en-US" dirty="0" smtClean="0">
              <a:latin typeface="ＭＳ 明朝"/>
              <a:ea typeface="ＭＳ 明朝"/>
              <a:cs typeface="ＭＳ 明朝"/>
            </a:endParaRPr>
          </a:p>
          <a:p>
            <a:r>
              <a:rPr lang="ja-JP" altLang="en-US" dirty="0" smtClean="0">
                <a:latin typeface="ＭＳ 明朝"/>
                <a:ea typeface="ＭＳ 明朝"/>
                <a:cs typeface="ＭＳ 明朝"/>
              </a:rPr>
              <a:t>又</a:t>
            </a:r>
            <a:endParaRPr lang="en-US" dirty="0" smtClean="0">
              <a:latin typeface="ＭＳ 明朝"/>
              <a:ea typeface="ＭＳ 明朝"/>
              <a:cs typeface="ＭＳ 明朝"/>
            </a:endParaRPr>
          </a:p>
          <a:p>
            <a:r>
              <a:rPr lang="ja-JP" altLang="en-US" dirty="0" smtClean="0">
                <a:latin typeface="ＭＳ 明朝"/>
                <a:ea typeface="ＭＳ 明朝"/>
                <a:cs typeface="ＭＳ 明朝"/>
              </a:rPr>
              <a:t>九十歩</a:t>
            </a:r>
            <a:r>
              <a:rPr lang="en-US" dirty="0" smtClean="0">
                <a:latin typeface="ＭＳ 明朝"/>
                <a:ea typeface="ＭＳ 明朝"/>
                <a:cs typeface="ＭＳ 明朝"/>
              </a:rPr>
              <a:t>	</a:t>
            </a:r>
            <a:r>
              <a:rPr lang="ja-JP" altLang="en-US" dirty="0" smtClean="0">
                <a:latin typeface="ＭＳ 明朝"/>
                <a:ea typeface="ＭＳ 明朝"/>
                <a:cs typeface="ＭＳ 明朝"/>
              </a:rPr>
              <a:t>ハタケアリ</a:t>
            </a:r>
            <a:endParaRPr lang="en-US" dirty="0" smtClean="0">
              <a:latin typeface="ＭＳ 明朝"/>
              <a:ea typeface="ＭＳ 明朝"/>
              <a:cs typeface="ＭＳ 明朝"/>
            </a:endParaRPr>
          </a:p>
          <a:p>
            <a:r>
              <a:rPr lang="en-US" dirty="0" smtClean="0">
                <a:latin typeface="ＭＳ 明朝"/>
                <a:ea typeface="ＭＳ 明朝"/>
                <a:cs typeface="ＭＳ 明朝"/>
              </a:rPr>
              <a:t>	</a:t>
            </a:r>
            <a:r>
              <a:rPr lang="ja-JP" altLang="en-US" dirty="0" smtClean="0">
                <a:latin typeface="ＭＳ 明朝"/>
                <a:ea typeface="ＭＳ 明朝"/>
                <a:cs typeface="ＭＳ 明朝"/>
              </a:rPr>
              <a:t>正円之南カイト</a:t>
            </a:r>
            <a:endParaRPr lang="en-US" dirty="0" smtClean="0">
              <a:latin typeface="ＭＳ 明朝"/>
              <a:ea typeface="ＭＳ 明朝"/>
              <a:cs typeface="ＭＳ 明朝"/>
            </a:endParaRPr>
          </a:p>
          <a:p>
            <a:r>
              <a:rPr lang="ja-JP" altLang="en-US" dirty="0" smtClean="0">
                <a:latin typeface="ＭＳ 明朝"/>
                <a:ea typeface="ＭＳ 明朝"/>
                <a:cs typeface="ＭＳ 明朝"/>
              </a:rPr>
              <a:t>屋敷分ハ</a:t>
            </a:r>
            <a:endParaRPr lang="en-US" dirty="0" smtClean="0">
              <a:latin typeface="ＭＳ 明朝"/>
              <a:ea typeface="ＭＳ 明朝"/>
              <a:cs typeface="ＭＳ 明朝"/>
            </a:endParaRPr>
          </a:p>
          <a:p>
            <a:r>
              <a:rPr lang="ja-JP" altLang="en-US" dirty="0" smtClean="0">
                <a:latin typeface="ＭＳ 明朝"/>
                <a:ea typeface="ＭＳ 明朝"/>
                <a:cs typeface="ＭＳ 明朝"/>
              </a:rPr>
              <a:t>半</a:t>
            </a:r>
            <a:r>
              <a:rPr lang="en-US" dirty="0" smtClean="0">
                <a:latin typeface="ＭＳ 明朝"/>
                <a:ea typeface="ＭＳ 明朝"/>
                <a:cs typeface="ＭＳ 明朝"/>
              </a:rPr>
              <a:t>		</a:t>
            </a:r>
            <a:r>
              <a:rPr lang="ja-JP" altLang="en-US" dirty="0" smtClean="0">
                <a:latin typeface="ＭＳ 明朝"/>
                <a:ea typeface="ＭＳ 明朝"/>
                <a:cs typeface="ＭＳ 明朝"/>
              </a:rPr>
              <a:t>若崎ニアリ</a:t>
            </a:r>
            <a:endParaRPr lang="en-US" dirty="0" smtClean="0">
              <a:latin typeface="ＭＳ 明朝"/>
              <a:ea typeface="ＭＳ 明朝"/>
              <a:cs typeface="ＭＳ 明朝"/>
            </a:endParaRPr>
          </a:p>
          <a:p>
            <a:r>
              <a:rPr lang="ja-JP" altLang="en-US" dirty="0" smtClean="0">
                <a:latin typeface="ＭＳ 明朝"/>
                <a:ea typeface="ＭＳ 明朝"/>
                <a:cs typeface="ＭＳ 明朝"/>
              </a:rPr>
              <a:t>六十歩</a:t>
            </a:r>
            <a:r>
              <a:rPr lang="en-US" dirty="0" smtClean="0">
                <a:latin typeface="ＭＳ 明朝"/>
                <a:ea typeface="ＭＳ 明朝"/>
                <a:cs typeface="ＭＳ 明朝"/>
              </a:rPr>
              <a:t>	</a:t>
            </a:r>
            <a:r>
              <a:rPr lang="ja-JP" altLang="en-US" dirty="0" smtClean="0">
                <a:latin typeface="ＭＳ 明朝"/>
                <a:ea typeface="ＭＳ 明朝"/>
                <a:cs typeface="ＭＳ 明朝"/>
              </a:rPr>
              <a:t>シタルクチニアリ</a:t>
            </a:r>
            <a:endParaRPr lang="en-US" dirty="0" smtClean="0">
              <a:latin typeface="ＭＳ 明朝"/>
              <a:ea typeface="ＭＳ 明朝"/>
              <a:cs typeface="ＭＳ 明朝"/>
            </a:endParaRPr>
          </a:p>
          <a:p>
            <a:r>
              <a:rPr lang="ja-JP" altLang="en-US" dirty="0" smtClean="0">
                <a:latin typeface="ＭＳ 明朝"/>
                <a:ea typeface="ＭＳ 明朝"/>
                <a:cs typeface="ＭＳ 明朝"/>
              </a:rPr>
              <a:t>四十歩</a:t>
            </a:r>
            <a:r>
              <a:rPr lang="en-US" dirty="0" smtClean="0">
                <a:latin typeface="ＭＳ 明朝"/>
                <a:ea typeface="ＭＳ 明朝"/>
                <a:cs typeface="ＭＳ 明朝"/>
              </a:rPr>
              <a:t>	</a:t>
            </a:r>
            <a:r>
              <a:rPr lang="ja-JP" altLang="en-US" dirty="0" smtClean="0">
                <a:latin typeface="ＭＳ 明朝"/>
                <a:ea typeface="ＭＳ 明朝"/>
                <a:cs typeface="ＭＳ 明朝"/>
              </a:rPr>
              <a:t>大ワノクホニアリ</a:t>
            </a:r>
            <a:r>
              <a:rPr lang="en-US" dirty="0" smtClean="0">
                <a:latin typeface="ＭＳ 明朝"/>
                <a:ea typeface="ＭＳ 明朝"/>
                <a:cs typeface="ＭＳ 明朝"/>
              </a:rPr>
              <a:t>	</a:t>
            </a:r>
          </a:p>
          <a:p>
            <a:r>
              <a:rPr lang="en-US" dirty="0" smtClean="0">
                <a:latin typeface="ＭＳ 明朝"/>
                <a:ea typeface="ＭＳ 明朝"/>
                <a:cs typeface="ＭＳ 明朝"/>
              </a:rPr>
              <a:t>	</a:t>
            </a:r>
            <a:r>
              <a:rPr lang="ja-JP" altLang="en-US" dirty="0" smtClean="0">
                <a:latin typeface="ＭＳ 明朝"/>
                <a:ea typeface="ＭＳ 明朝"/>
                <a:cs typeface="ＭＳ 明朝"/>
              </a:rPr>
              <a:t>永正元甲子閏三月三日</a:t>
            </a:r>
            <a:endParaRPr lang="en-US" dirty="0" smtClean="0">
              <a:latin typeface="ＭＳ 明朝"/>
              <a:ea typeface="ＭＳ 明朝"/>
              <a:cs typeface="ＭＳ 明朝"/>
            </a:endParaRPr>
          </a:p>
          <a:p>
            <a:endParaRPr kumimoji="1" lang="ja-JP" altLang="en-US" dirty="0">
              <a:latin typeface="ＭＳ 明朝"/>
              <a:ea typeface="ＭＳ 明朝"/>
              <a:cs typeface="ＭＳ 明朝"/>
            </a:endParaRPr>
          </a:p>
        </p:txBody>
      </p:sp>
      <p:sp>
        <p:nvSpPr>
          <p:cNvPr id="5" name="TextBox 4"/>
          <p:cNvSpPr txBox="1"/>
          <p:nvPr/>
        </p:nvSpPr>
        <p:spPr>
          <a:xfrm>
            <a:off x="4394827" y="117692"/>
            <a:ext cx="4730765" cy="6463309"/>
          </a:xfrm>
          <a:prstGeom prst="rect">
            <a:avLst/>
          </a:prstGeom>
          <a:noFill/>
        </p:spPr>
        <p:txBody>
          <a:bodyPr wrap="square" rtlCol="0">
            <a:spAutoFit/>
          </a:bodyPr>
          <a:lstStyle/>
          <a:p>
            <a:r>
              <a:rPr lang="en-US" dirty="0" smtClean="0"/>
              <a:t> </a:t>
            </a:r>
          </a:p>
          <a:p>
            <a:r>
              <a:rPr lang="en-US" dirty="0" smtClean="0">
                <a:latin typeface="Times"/>
                <a:cs typeface="Times"/>
              </a:rPr>
              <a:t>List of paddies</a:t>
            </a:r>
          </a:p>
          <a:p>
            <a:r>
              <a:rPr lang="en-US" dirty="0" smtClean="0">
                <a:latin typeface="Times"/>
                <a:cs typeface="Times"/>
              </a:rPr>
              <a:t> </a:t>
            </a:r>
          </a:p>
          <a:p>
            <a:r>
              <a:rPr lang="en-US" dirty="0" smtClean="0">
                <a:latin typeface="Times"/>
                <a:cs typeface="Times"/>
              </a:rPr>
              <a:t>1) </a:t>
            </a:r>
            <a:r>
              <a:rPr lang="en-US" i="1" dirty="0" err="1" smtClean="0">
                <a:latin typeface="Times"/>
                <a:cs typeface="Times"/>
              </a:rPr>
              <a:t>dai</a:t>
            </a:r>
            <a:r>
              <a:rPr lang="en-US" dirty="0" smtClean="0">
                <a:latin typeface="Times"/>
                <a:cs typeface="Times"/>
              </a:rPr>
              <a:t>, 40 </a:t>
            </a:r>
            <a:r>
              <a:rPr lang="en-US" i="1" dirty="0" err="1" smtClean="0">
                <a:latin typeface="Times"/>
                <a:cs typeface="Times"/>
              </a:rPr>
              <a:t>bu</a:t>
            </a:r>
            <a:r>
              <a:rPr lang="en-US" dirty="0" smtClean="0">
                <a:latin typeface="Times"/>
                <a:cs typeface="Times"/>
              </a:rPr>
              <a:t> [</a:t>
            </a:r>
            <a:r>
              <a:rPr lang="ja-JP" altLang="en-US" dirty="0" smtClean="0">
                <a:latin typeface="Times"/>
                <a:cs typeface="Times"/>
              </a:rPr>
              <a:t>大</a:t>
            </a:r>
            <a:r>
              <a:rPr lang="en-US" dirty="0" smtClean="0">
                <a:latin typeface="Times"/>
                <a:cs typeface="Times"/>
              </a:rPr>
              <a:t> (</a:t>
            </a:r>
            <a:r>
              <a:rPr lang="en-US" i="1" dirty="0" err="1" smtClean="0">
                <a:latin typeface="Times"/>
                <a:cs typeface="Times"/>
              </a:rPr>
              <a:t>dai</a:t>
            </a:r>
            <a:r>
              <a:rPr lang="en-US" dirty="0" smtClean="0">
                <a:latin typeface="Times"/>
                <a:cs typeface="Times"/>
              </a:rPr>
              <a:t>) = 2/3s of a </a:t>
            </a:r>
            <a:r>
              <a:rPr lang="en-US" i="1" dirty="0" smtClean="0">
                <a:latin typeface="Times"/>
                <a:cs typeface="Times"/>
              </a:rPr>
              <a:t>tan</a:t>
            </a:r>
            <a:r>
              <a:rPr lang="en-US" dirty="0" smtClean="0">
                <a:latin typeface="Times"/>
                <a:cs typeface="Times"/>
              </a:rPr>
              <a:t>], in Matsushita [</a:t>
            </a:r>
            <a:r>
              <a:rPr lang="en-US" dirty="0" err="1" smtClean="0">
                <a:latin typeface="Times"/>
                <a:cs typeface="Times"/>
              </a:rPr>
              <a:t>Iriyamada</a:t>
            </a:r>
            <a:r>
              <a:rPr lang="en-US" dirty="0" smtClean="0">
                <a:latin typeface="Times"/>
                <a:cs typeface="Times"/>
              </a:rPr>
              <a:t>]; </a:t>
            </a:r>
            <a:r>
              <a:rPr lang="en-US" i="1" dirty="0" err="1" smtClean="0">
                <a:latin typeface="Times"/>
                <a:cs typeface="Times"/>
              </a:rPr>
              <a:t>dai</a:t>
            </a:r>
            <a:r>
              <a:rPr lang="en-US" dirty="0" smtClean="0">
                <a:latin typeface="Times"/>
                <a:cs typeface="Times"/>
              </a:rPr>
              <a:t> </a:t>
            </a:r>
            <a:r>
              <a:rPr lang="en-US" i="1" dirty="0" err="1" smtClean="0">
                <a:latin typeface="Times"/>
                <a:cs typeface="Times"/>
              </a:rPr>
              <a:t>semachi</a:t>
            </a:r>
            <a:r>
              <a:rPr lang="en-US" dirty="0" smtClean="0">
                <a:latin typeface="Times"/>
                <a:cs typeface="Times"/>
              </a:rPr>
              <a:t> [field division]</a:t>
            </a:r>
          </a:p>
          <a:p>
            <a:r>
              <a:rPr lang="en-US" dirty="0" smtClean="0">
                <a:latin typeface="Times"/>
                <a:cs typeface="Times"/>
              </a:rPr>
              <a:t>2) 20 </a:t>
            </a:r>
            <a:r>
              <a:rPr lang="en-US" i="1" dirty="0" err="1" smtClean="0">
                <a:latin typeface="Times"/>
                <a:cs typeface="Times"/>
              </a:rPr>
              <a:t>bu</a:t>
            </a:r>
            <a:r>
              <a:rPr lang="en-US" dirty="0" smtClean="0">
                <a:latin typeface="Times"/>
                <a:cs typeface="Times"/>
              </a:rPr>
              <a:t> </a:t>
            </a:r>
            <a:r>
              <a:rPr lang="en-US" dirty="0" err="1" smtClean="0">
                <a:latin typeface="Times"/>
                <a:cs typeface="Times"/>
              </a:rPr>
              <a:t>Furukaito</a:t>
            </a:r>
            <a:r>
              <a:rPr lang="en-US" dirty="0" smtClean="0">
                <a:latin typeface="Times"/>
                <a:cs typeface="Times"/>
              </a:rPr>
              <a:t> land [</a:t>
            </a:r>
            <a:r>
              <a:rPr lang="en-US" dirty="0" err="1" smtClean="0">
                <a:latin typeface="Times"/>
                <a:cs typeface="Times"/>
              </a:rPr>
              <a:t>Iriyamada</a:t>
            </a:r>
            <a:r>
              <a:rPr lang="en-US" dirty="0" smtClean="0">
                <a:latin typeface="Times"/>
                <a:cs typeface="Times"/>
              </a:rPr>
              <a:t>]</a:t>
            </a:r>
          </a:p>
          <a:p>
            <a:r>
              <a:rPr lang="en-US" dirty="0" smtClean="0">
                <a:latin typeface="Times"/>
                <a:cs typeface="Times"/>
              </a:rPr>
              <a:t>3) half a </a:t>
            </a:r>
            <a:r>
              <a:rPr lang="en-US" i="1" dirty="0" smtClean="0">
                <a:latin typeface="Times"/>
                <a:cs typeface="Times"/>
              </a:rPr>
              <a:t>tan</a:t>
            </a:r>
            <a:r>
              <a:rPr lang="en-US" dirty="0" smtClean="0">
                <a:latin typeface="Times"/>
                <a:cs typeface="Times"/>
              </a:rPr>
              <a:t>, in </a:t>
            </a:r>
            <a:r>
              <a:rPr lang="en-US" dirty="0" err="1" smtClean="0">
                <a:latin typeface="Times"/>
                <a:cs typeface="Times"/>
              </a:rPr>
              <a:t>Shimo</a:t>
            </a:r>
            <a:r>
              <a:rPr lang="en-US" dirty="0" smtClean="0">
                <a:latin typeface="Times"/>
                <a:cs typeface="Times"/>
              </a:rPr>
              <a:t> </a:t>
            </a:r>
            <a:r>
              <a:rPr lang="en-US" dirty="0" err="1" smtClean="0">
                <a:latin typeface="Times"/>
                <a:cs typeface="Times"/>
              </a:rPr>
              <a:t>taira</a:t>
            </a:r>
            <a:r>
              <a:rPr lang="en-US" dirty="0" smtClean="0">
                <a:latin typeface="Times"/>
                <a:cs typeface="Times"/>
              </a:rPr>
              <a:t> [</a:t>
            </a:r>
            <a:r>
              <a:rPr lang="en-US" dirty="0" err="1" smtClean="0">
                <a:latin typeface="Times"/>
                <a:cs typeface="Times"/>
              </a:rPr>
              <a:t>Iriyamada</a:t>
            </a:r>
            <a:r>
              <a:rPr lang="en-US" dirty="0" smtClean="0">
                <a:latin typeface="Times"/>
                <a:cs typeface="Times"/>
              </a:rPr>
              <a:t>] </a:t>
            </a:r>
          </a:p>
          <a:p>
            <a:r>
              <a:rPr lang="en-US" dirty="0" smtClean="0">
                <a:latin typeface="Times"/>
                <a:cs typeface="Times"/>
              </a:rPr>
              <a:t>4) 90 </a:t>
            </a:r>
            <a:r>
              <a:rPr lang="en-US" i="1" dirty="0" err="1" smtClean="0">
                <a:latin typeface="Times"/>
                <a:cs typeface="Times"/>
              </a:rPr>
              <a:t>bu</a:t>
            </a:r>
            <a:r>
              <a:rPr lang="en-US" dirty="0" smtClean="0">
                <a:latin typeface="Times"/>
                <a:cs typeface="Times"/>
              </a:rPr>
              <a:t>, same area </a:t>
            </a:r>
          </a:p>
          <a:p>
            <a:r>
              <a:rPr lang="en-US" dirty="0" smtClean="0">
                <a:latin typeface="Times"/>
                <a:cs typeface="Times"/>
              </a:rPr>
              <a:t>5) 80 </a:t>
            </a:r>
            <a:r>
              <a:rPr lang="en-US" i="1" dirty="0" err="1" smtClean="0">
                <a:latin typeface="Times"/>
                <a:cs typeface="Times"/>
              </a:rPr>
              <a:t>bu</a:t>
            </a:r>
            <a:r>
              <a:rPr lang="en-US" dirty="0" smtClean="0">
                <a:latin typeface="Times"/>
                <a:cs typeface="Times"/>
              </a:rPr>
              <a:t>, paddy in the mountains </a:t>
            </a:r>
          </a:p>
          <a:p>
            <a:r>
              <a:rPr lang="en-US" dirty="0" smtClean="0">
                <a:latin typeface="Times"/>
                <a:cs typeface="Times"/>
              </a:rPr>
              <a:t>6) 150 </a:t>
            </a:r>
            <a:r>
              <a:rPr lang="en-US" i="1" dirty="0" err="1" smtClean="0">
                <a:latin typeface="Times"/>
                <a:cs typeface="Times"/>
              </a:rPr>
              <a:t>bu</a:t>
            </a:r>
            <a:r>
              <a:rPr lang="en-US" dirty="0" smtClean="0">
                <a:latin typeface="Times"/>
                <a:cs typeface="Times"/>
              </a:rPr>
              <a:t>, in </a:t>
            </a:r>
            <a:r>
              <a:rPr lang="en-US" dirty="0" err="1" smtClean="0">
                <a:latin typeface="Times"/>
                <a:cs typeface="Times"/>
              </a:rPr>
              <a:t>Tsuchimaru</a:t>
            </a:r>
            <a:r>
              <a:rPr lang="en-US" dirty="0" smtClean="0">
                <a:latin typeface="Times"/>
                <a:cs typeface="Times"/>
              </a:rPr>
              <a:t> [</a:t>
            </a:r>
            <a:r>
              <a:rPr lang="en-US" dirty="0" err="1" smtClean="0">
                <a:latin typeface="Times"/>
                <a:cs typeface="Times"/>
              </a:rPr>
              <a:t>Iriyamada</a:t>
            </a:r>
            <a:r>
              <a:rPr lang="en-US" dirty="0" smtClean="0">
                <a:latin typeface="Times"/>
                <a:cs typeface="Times"/>
              </a:rPr>
              <a:t>], “lower mouth” region </a:t>
            </a:r>
          </a:p>
          <a:p>
            <a:r>
              <a:rPr lang="en-US" dirty="0" smtClean="0">
                <a:latin typeface="Times"/>
                <a:cs typeface="Times"/>
              </a:rPr>
              <a:t>7) 90 </a:t>
            </a:r>
            <a:r>
              <a:rPr lang="en-US" i="1" dirty="0" err="1" smtClean="0">
                <a:latin typeface="Times"/>
                <a:cs typeface="Times"/>
              </a:rPr>
              <a:t>bu</a:t>
            </a:r>
            <a:r>
              <a:rPr lang="en-US" dirty="0" smtClean="0">
                <a:latin typeface="Times"/>
                <a:cs typeface="Times"/>
              </a:rPr>
              <a:t>, dry fields </a:t>
            </a:r>
          </a:p>
          <a:p>
            <a:r>
              <a:rPr lang="en-US" dirty="0" smtClean="0">
                <a:latin typeface="Times"/>
                <a:cs typeface="Times"/>
              </a:rPr>
              <a:t> </a:t>
            </a:r>
          </a:p>
          <a:p>
            <a:r>
              <a:rPr lang="en-US" dirty="0" err="1" smtClean="0">
                <a:latin typeface="Times"/>
                <a:cs typeface="Times"/>
              </a:rPr>
              <a:t>Shō’en’s</a:t>
            </a:r>
            <a:r>
              <a:rPr lang="en-US" dirty="0" smtClean="0">
                <a:latin typeface="Times"/>
                <a:cs typeface="Times"/>
              </a:rPr>
              <a:t> residential land within </a:t>
            </a:r>
            <a:r>
              <a:rPr lang="en-US" dirty="0" err="1" smtClean="0">
                <a:latin typeface="Times"/>
                <a:cs typeface="Times"/>
              </a:rPr>
              <a:t>minami</a:t>
            </a:r>
            <a:r>
              <a:rPr lang="en-US" dirty="0" smtClean="0">
                <a:latin typeface="Times"/>
                <a:cs typeface="Times"/>
              </a:rPr>
              <a:t> </a:t>
            </a:r>
            <a:r>
              <a:rPr lang="en-US" dirty="0" err="1" smtClean="0">
                <a:latin typeface="Times"/>
                <a:cs typeface="Times"/>
              </a:rPr>
              <a:t>kaito</a:t>
            </a:r>
            <a:r>
              <a:rPr lang="en-US" dirty="0" smtClean="0">
                <a:latin typeface="Times"/>
                <a:cs typeface="Times"/>
              </a:rPr>
              <a:t>   </a:t>
            </a:r>
          </a:p>
          <a:p>
            <a:r>
              <a:rPr lang="en-US" dirty="0" smtClean="0">
                <a:latin typeface="Times"/>
                <a:cs typeface="Times"/>
              </a:rPr>
              <a:t> </a:t>
            </a:r>
          </a:p>
          <a:p>
            <a:r>
              <a:rPr lang="en-US" dirty="0" smtClean="0">
                <a:latin typeface="Times"/>
                <a:cs typeface="Times"/>
              </a:rPr>
              <a:t>Residential land</a:t>
            </a:r>
          </a:p>
          <a:p>
            <a:r>
              <a:rPr lang="en-US" dirty="0" smtClean="0">
                <a:latin typeface="Times"/>
                <a:cs typeface="Times"/>
              </a:rPr>
              <a:t>1) half a </a:t>
            </a:r>
            <a:r>
              <a:rPr lang="en-US" i="1" dirty="0" smtClean="0">
                <a:latin typeface="Times"/>
                <a:cs typeface="Times"/>
              </a:rPr>
              <a:t>tan</a:t>
            </a:r>
            <a:r>
              <a:rPr lang="en-US" dirty="0" smtClean="0">
                <a:latin typeface="Times"/>
                <a:cs typeface="Times"/>
              </a:rPr>
              <a:t>, in </a:t>
            </a:r>
            <a:r>
              <a:rPr lang="en-US" dirty="0" err="1" smtClean="0">
                <a:latin typeface="Times"/>
                <a:cs typeface="Times"/>
              </a:rPr>
              <a:t>Wakasaki</a:t>
            </a:r>
            <a:r>
              <a:rPr lang="en-US" dirty="0" smtClean="0">
                <a:latin typeface="Times"/>
                <a:cs typeface="Times"/>
              </a:rPr>
              <a:t>  </a:t>
            </a:r>
          </a:p>
          <a:p>
            <a:r>
              <a:rPr lang="en-US" dirty="0" smtClean="0">
                <a:latin typeface="Times"/>
                <a:cs typeface="Times"/>
              </a:rPr>
              <a:t>2) 60 </a:t>
            </a:r>
            <a:r>
              <a:rPr lang="en-US" i="1" dirty="0" err="1" smtClean="0">
                <a:latin typeface="Times"/>
                <a:cs typeface="Times"/>
              </a:rPr>
              <a:t>bu</a:t>
            </a:r>
            <a:r>
              <a:rPr lang="en-US" dirty="0" smtClean="0">
                <a:latin typeface="Times"/>
                <a:cs typeface="Times"/>
              </a:rPr>
              <a:t>, in </a:t>
            </a:r>
            <a:r>
              <a:rPr lang="en-US" dirty="0" err="1" smtClean="0">
                <a:latin typeface="Times"/>
                <a:cs typeface="Times"/>
              </a:rPr>
              <a:t>Shitarukuchi</a:t>
            </a:r>
            <a:r>
              <a:rPr lang="en-US" dirty="0" smtClean="0">
                <a:latin typeface="Times"/>
                <a:cs typeface="Times"/>
              </a:rPr>
              <a:t> [</a:t>
            </a:r>
            <a:r>
              <a:rPr lang="en-US" smtClean="0">
                <a:latin typeface="Times"/>
                <a:cs typeface="Times"/>
              </a:rPr>
              <a:t>within Iriyamada] </a:t>
            </a:r>
            <a:endParaRPr lang="en-US" dirty="0" smtClean="0">
              <a:latin typeface="Times"/>
              <a:cs typeface="Times"/>
            </a:endParaRPr>
          </a:p>
          <a:p>
            <a:r>
              <a:rPr lang="en-US" dirty="0" smtClean="0">
                <a:latin typeface="Times"/>
                <a:cs typeface="Times"/>
              </a:rPr>
              <a:t>3) 40 </a:t>
            </a:r>
            <a:r>
              <a:rPr lang="en-US" i="1" dirty="0" err="1" smtClean="0">
                <a:latin typeface="Times"/>
                <a:cs typeface="Times"/>
              </a:rPr>
              <a:t>bu</a:t>
            </a:r>
            <a:r>
              <a:rPr lang="en-US" dirty="0" smtClean="0">
                <a:latin typeface="Times"/>
                <a:cs typeface="Times"/>
              </a:rPr>
              <a:t>, in the Daiwa </a:t>
            </a:r>
            <a:r>
              <a:rPr lang="en-US" dirty="0" err="1" smtClean="0">
                <a:latin typeface="Times"/>
                <a:cs typeface="Times"/>
              </a:rPr>
              <a:t>kubo</a:t>
            </a:r>
            <a:r>
              <a:rPr lang="en-US" dirty="0" smtClean="0">
                <a:latin typeface="Times"/>
                <a:cs typeface="Times"/>
              </a:rPr>
              <a:t> [</a:t>
            </a:r>
            <a:r>
              <a:rPr lang="en-US" dirty="0" err="1" smtClean="0">
                <a:latin typeface="Times"/>
                <a:cs typeface="Times"/>
              </a:rPr>
              <a:t>Iriyamada</a:t>
            </a:r>
            <a:r>
              <a:rPr lang="en-US" dirty="0" smtClean="0">
                <a:latin typeface="Times"/>
                <a:cs typeface="Times"/>
              </a:rPr>
              <a:t>, </a:t>
            </a:r>
            <a:r>
              <a:rPr lang="en-US" dirty="0" err="1" smtClean="0">
                <a:latin typeface="Times"/>
                <a:cs typeface="Times"/>
              </a:rPr>
              <a:t>Ōgi</a:t>
            </a:r>
            <a:r>
              <a:rPr lang="en-US" dirty="0" smtClean="0">
                <a:latin typeface="Times"/>
                <a:cs typeface="Times"/>
              </a:rPr>
              <a:t>]    </a:t>
            </a:r>
          </a:p>
          <a:p>
            <a:r>
              <a:rPr lang="en-US" dirty="0" smtClean="0">
                <a:latin typeface="Times"/>
                <a:cs typeface="Times"/>
              </a:rPr>
              <a:t> </a:t>
            </a:r>
          </a:p>
          <a:p>
            <a:r>
              <a:rPr lang="en-US" dirty="0" err="1" smtClean="0">
                <a:latin typeface="Times"/>
                <a:cs typeface="Times"/>
              </a:rPr>
              <a:t>Eishō</a:t>
            </a:r>
            <a:r>
              <a:rPr lang="en-US" dirty="0" smtClean="0">
                <a:latin typeface="Times"/>
                <a:cs typeface="Times"/>
              </a:rPr>
              <a:t> 1/i3/3   </a:t>
            </a:r>
          </a:p>
          <a:p>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4575339" y="349687"/>
            <a:ext cx="4160129" cy="5893920"/>
          </a:xfrm>
          <a:prstGeom prst="rect">
            <a:avLst/>
          </a:prstGeom>
          <a:noFill/>
        </p:spPr>
        <p:txBody>
          <a:bodyPr wrap="square" rtlCol="0">
            <a:spAutoFit/>
          </a:bodyPr>
          <a:lstStyle/>
          <a:p>
            <a:r>
              <a:rPr lang="en-US" sz="2900" dirty="0" smtClean="0">
                <a:latin typeface="Times"/>
                <a:cs typeface="Times"/>
              </a:rPr>
              <a:t>“There has been too much buying and selling of land and cultivation rights like these.  Some years back at the time of the </a:t>
            </a:r>
            <a:r>
              <a:rPr lang="en-US" sz="2900" dirty="0" err="1" smtClean="0">
                <a:latin typeface="Times"/>
                <a:cs typeface="Times"/>
              </a:rPr>
              <a:t>Negoroji</a:t>
            </a:r>
            <a:r>
              <a:rPr lang="en-US" sz="2900" dirty="0" smtClean="0">
                <a:latin typeface="Times"/>
                <a:cs typeface="Times"/>
              </a:rPr>
              <a:t> </a:t>
            </a:r>
            <a:r>
              <a:rPr lang="en-US" sz="2900" dirty="0" err="1" smtClean="0">
                <a:latin typeface="Times"/>
                <a:cs typeface="Times"/>
              </a:rPr>
              <a:t>intendant</a:t>
            </a:r>
            <a:r>
              <a:rPr lang="en-US" sz="2900" dirty="0" smtClean="0">
                <a:latin typeface="Times"/>
                <a:cs typeface="Times"/>
              </a:rPr>
              <a:t>, this sort of confiscation of land occurred, and the result was that it was taken and sold.  This land is worth 3000 or 4000 </a:t>
            </a:r>
            <a:r>
              <a:rPr lang="en-US" sz="2900" i="1" dirty="0" err="1" smtClean="0">
                <a:latin typeface="Times"/>
                <a:cs typeface="Times"/>
              </a:rPr>
              <a:t>hiki</a:t>
            </a:r>
            <a:r>
              <a:rPr lang="en-US" sz="2900" i="1" dirty="0" smtClean="0">
                <a:latin typeface="Times"/>
                <a:cs typeface="Times"/>
              </a:rPr>
              <a:t> </a:t>
            </a:r>
            <a:r>
              <a:rPr lang="en-US" sz="2900" dirty="0" smtClean="0">
                <a:latin typeface="Times"/>
                <a:cs typeface="Times"/>
              </a:rPr>
              <a:t>or more.”  </a:t>
            </a:r>
          </a:p>
          <a:p>
            <a:endParaRPr kumimoji="1" lang="ja-JP" altLang="en-US" sz="2900" dirty="0"/>
          </a:p>
        </p:txBody>
      </p:sp>
      <p:sp>
        <p:nvSpPr>
          <p:cNvPr id="7" name="TextBox 6"/>
          <p:cNvSpPr txBox="1"/>
          <p:nvPr/>
        </p:nvSpPr>
        <p:spPr>
          <a:xfrm>
            <a:off x="404967" y="349687"/>
            <a:ext cx="4170372" cy="5834246"/>
          </a:xfrm>
          <a:prstGeom prst="rect">
            <a:avLst/>
          </a:prstGeom>
          <a:noFill/>
        </p:spPr>
        <p:txBody>
          <a:bodyPr vert="eaVert" wrap="square" rtlCol="0" anchor="b">
            <a:spAutoFit/>
          </a:bodyPr>
          <a:lstStyle/>
          <a:p>
            <a:r>
              <a:rPr lang="en-US" sz="3700" smtClean="0">
                <a:latin typeface="ＭＳ 明朝"/>
                <a:ea typeface="ＭＳ 明朝"/>
                <a:cs typeface="ＭＳ 明朝"/>
              </a:rPr>
              <a:t> </a:t>
            </a:r>
          </a:p>
          <a:p>
            <a:r>
              <a:rPr lang="en-US" altLang="ja-JP" sz="3700" smtClean="0">
                <a:latin typeface="ＭＳ 明朝"/>
                <a:ea typeface="ＭＳ 明朝"/>
                <a:cs typeface="ＭＳ 明朝"/>
              </a:rPr>
              <a:t>(</a:t>
            </a:r>
            <a:r>
              <a:rPr lang="ja-JP" altLang="en-US" sz="3700" smtClean="0">
                <a:latin typeface="ＭＳ 明朝"/>
                <a:ea typeface="ＭＳ 明朝"/>
                <a:cs typeface="ＭＳ 明朝"/>
              </a:rPr>
              <a:t>永</a:t>
            </a:r>
            <a:r>
              <a:rPr lang="ja-JP" altLang="en-US" sz="3700" dirty="0" smtClean="0">
                <a:latin typeface="ＭＳ 明朝"/>
                <a:ea typeface="ＭＳ 明朝"/>
                <a:cs typeface="ＭＳ 明朝"/>
              </a:rPr>
              <a:t>正元年閏</a:t>
            </a:r>
            <a:r>
              <a:rPr lang="ja-JP" altLang="en-US" sz="3700" smtClean="0">
                <a:latin typeface="ＭＳ 明朝"/>
                <a:ea typeface="ＭＳ 明朝"/>
                <a:cs typeface="ＭＳ 明朝"/>
              </a:rPr>
              <a:t>三月三日）此下地売買過分之儀也</a:t>
            </a:r>
            <a:r>
              <a:rPr lang="ja-JP" altLang="en-US" sz="3700" dirty="0" smtClean="0">
                <a:latin typeface="ＭＳ 明朝"/>
                <a:ea typeface="ＭＳ 明朝"/>
                <a:cs typeface="ＭＳ 明朝"/>
              </a:rPr>
              <a:t>。先年根来寺御代官之時も、如此之闕所</a:t>
            </a:r>
            <a:r>
              <a:rPr lang="ja-JP" altLang="en-US" sz="3200" dirty="0" smtClean="0">
                <a:latin typeface="ＭＳ 明朝"/>
                <a:ea typeface="ＭＳ 明朝"/>
                <a:cs typeface="ＭＳ 明朝"/>
              </a:rPr>
              <a:t>ハ</a:t>
            </a:r>
            <a:r>
              <a:rPr lang="ja-JP" altLang="en-US" sz="3700" dirty="0" smtClean="0">
                <a:latin typeface="ＭＳ 明朝"/>
                <a:ea typeface="ＭＳ 明朝"/>
                <a:cs typeface="ＭＳ 明朝"/>
              </a:rPr>
              <a:t>即令没収売取畢、三・四千疋余地也。</a:t>
            </a:r>
            <a:r>
              <a:rPr lang="en-US" sz="3700" dirty="0" smtClean="0">
                <a:latin typeface="ＭＳ 明朝"/>
                <a:ea typeface="ＭＳ 明朝"/>
                <a:cs typeface="ＭＳ 明朝"/>
              </a:rPr>
              <a:t> </a:t>
            </a:r>
          </a:p>
          <a:p>
            <a:endParaRPr kumimoji="1" lang="ja-JP" altLang="en-US" sz="3700" dirty="0">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64732" y="1672897"/>
            <a:ext cx="8215040" cy="4493538"/>
          </a:xfrm>
          <a:prstGeom prst="rect">
            <a:avLst/>
          </a:prstGeom>
          <a:noFill/>
        </p:spPr>
        <p:txBody>
          <a:bodyPr wrap="square" rtlCol="0">
            <a:spAutoFit/>
          </a:bodyPr>
          <a:lstStyle/>
          <a:p>
            <a:r>
              <a:rPr lang="ja-JP" altLang="en-US" sz="2600" dirty="0" smtClean="0">
                <a:latin typeface="ＭＳ 明朝"/>
                <a:ea typeface="ＭＳ 明朝"/>
                <a:cs typeface="ＭＳ 明朝"/>
              </a:rPr>
              <a:t>首礼ニ毎</a:t>
            </a:r>
            <a:r>
              <a:rPr lang="ja-JP" altLang="en-US" sz="2600" smtClean="0">
                <a:latin typeface="ＭＳ 明朝"/>
                <a:ea typeface="ＭＳ 明朝"/>
                <a:cs typeface="ＭＳ 明朝"/>
              </a:rPr>
              <a:t>度百疋</a:t>
            </a:r>
            <a:r>
              <a:rPr lang="en-US" sz="2600" smtClean="0">
                <a:latin typeface="ＭＳ 明朝"/>
                <a:ea typeface="ＭＳ 明朝"/>
                <a:cs typeface="ＭＳ 明朝"/>
              </a:rPr>
              <a:t>,</a:t>
            </a:r>
            <a:r>
              <a:rPr lang="en-US" sz="2600" smtClean="0">
                <a:latin typeface="Times"/>
                <a:ea typeface="ＭＳ 明朝"/>
                <a:cs typeface="Times"/>
              </a:rPr>
              <a:t>initial </a:t>
            </a:r>
            <a:r>
              <a:rPr lang="en-US" sz="2600" dirty="0" smtClean="0">
                <a:latin typeface="Times"/>
                <a:ea typeface="ＭＳ 明朝"/>
                <a:cs typeface="Times"/>
              </a:rPr>
              <a:t>offering of 100 </a:t>
            </a:r>
            <a:r>
              <a:rPr lang="en-US" sz="2600" dirty="0" err="1" smtClean="0">
                <a:latin typeface="Times"/>
                <a:ea typeface="ＭＳ 明朝"/>
                <a:cs typeface="Times"/>
              </a:rPr>
              <a:t>hiki</a:t>
            </a:r>
            <a:r>
              <a:rPr lang="en-US" sz="2600" dirty="0" smtClean="0">
                <a:latin typeface="Times"/>
                <a:ea typeface="ＭＳ 明朝"/>
                <a:cs typeface="Times"/>
              </a:rPr>
              <a:t>, each time </a:t>
            </a:r>
            <a:r>
              <a:rPr lang="en-US" sz="2600" dirty="0" smtClean="0">
                <a:latin typeface="ＭＳ 明朝"/>
                <a:ea typeface="ＭＳ 明朝"/>
                <a:cs typeface="ＭＳ 明朝"/>
              </a:rPr>
              <a:t>		</a:t>
            </a:r>
          </a:p>
          <a:p>
            <a:r>
              <a:rPr lang="ja-JP" altLang="en-US" sz="2600" dirty="0" smtClean="0">
                <a:latin typeface="ＭＳ 明朝"/>
                <a:ea typeface="ＭＳ 明朝"/>
                <a:cs typeface="ＭＳ 明朝"/>
              </a:rPr>
              <a:t>札之代百疋、</a:t>
            </a:r>
            <a:r>
              <a:rPr lang="ja-JP" altLang="en-US" sz="2600" smtClean="0">
                <a:latin typeface="ＭＳ 明朝"/>
                <a:ea typeface="ＭＳ 明朝"/>
                <a:cs typeface="ＭＳ 明朝"/>
              </a:rPr>
              <a:t>二枚取之</a:t>
            </a:r>
            <a:r>
              <a:rPr lang="en-US" sz="2600" smtClean="0">
                <a:latin typeface="ＭＳ 明朝"/>
                <a:ea typeface="ＭＳ 明朝"/>
                <a:cs typeface="ＭＳ 明朝"/>
              </a:rPr>
              <a:t>,</a:t>
            </a:r>
            <a:r>
              <a:rPr lang="en-US" sz="2600" smtClean="0">
                <a:latin typeface="Times"/>
                <a:ea typeface="ＭＳ 明朝"/>
                <a:cs typeface="Times"/>
              </a:rPr>
              <a:t>the </a:t>
            </a:r>
            <a:r>
              <a:rPr lang="en-US" sz="2600" dirty="0" smtClean="0">
                <a:latin typeface="Times"/>
                <a:ea typeface="ＭＳ 明朝"/>
                <a:cs typeface="Times"/>
              </a:rPr>
              <a:t>cost of the edict boards, 200 </a:t>
            </a:r>
            <a:r>
              <a:rPr lang="en-US" sz="2600" dirty="0" err="1" smtClean="0">
                <a:latin typeface="Times"/>
                <a:ea typeface="ＭＳ 明朝"/>
                <a:cs typeface="Times"/>
              </a:rPr>
              <a:t>hiki</a:t>
            </a:r>
            <a:r>
              <a:rPr lang="en-US" sz="2600" dirty="0" smtClean="0">
                <a:latin typeface="Times"/>
                <a:ea typeface="ＭＳ 明朝"/>
                <a:cs typeface="Times"/>
              </a:rPr>
              <a:t> each </a:t>
            </a:r>
            <a:r>
              <a:rPr lang="en-US" sz="2600" dirty="0" smtClean="0">
                <a:latin typeface="ＭＳ 明朝"/>
                <a:ea typeface="ＭＳ 明朝"/>
                <a:cs typeface="ＭＳ 明朝"/>
              </a:rPr>
              <a:t>	</a:t>
            </a:r>
          </a:p>
          <a:p>
            <a:endParaRPr lang="en-US" sz="2600" dirty="0" smtClean="0">
              <a:latin typeface="ＭＳ 明朝"/>
              <a:ea typeface="ＭＳ 明朝"/>
              <a:cs typeface="ＭＳ 明朝"/>
            </a:endParaRPr>
          </a:p>
          <a:p>
            <a:r>
              <a:rPr lang="ja-JP" altLang="en-US" sz="2600" dirty="0" smtClean="0">
                <a:latin typeface="ＭＳ 明朝"/>
                <a:ea typeface="ＭＳ 明朝"/>
                <a:cs typeface="ＭＳ 明朝"/>
              </a:rPr>
              <a:t>惣分之樽　十荷</a:t>
            </a:r>
            <a:r>
              <a:rPr lang="en-US" sz="2600" dirty="0" smtClean="0">
                <a:latin typeface="ＭＳ 明朝"/>
                <a:ea typeface="ＭＳ 明朝"/>
                <a:cs typeface="ＭＳ 明朝"/>
              </a:rPr>
              <a:t>, </a:t>
            </a:r>
            <a:r>
              <a:rPr lang="en-US" sz="2600" dirty="0" smtClean="0">
                <a:latin typeface="Times"/>
                <a:ea typeface="ＭＳ 明朝"/>
                <a:cs typeface="Times"/>
              </a:rPr>
              <a:t>casks of sake for the general body of monks, 10 hoists</a:t>
            </a:r>
            <a:r>
              <a:rPr lang="en-US" sz="2600" dirty="0" smtClean="0">
                <a:latin typeface="ＭＳ 明朝"/>
                <a:ea typeface="ＭＳ 明朝"/>
                <a:cs typeface="ＭＳ 明朝"/>
              </a:rPr>
              <a:t>	</a:t>
            </a:r>
          </a:p>
          <a:p>
            <a:endParaRPr lang="en-US" altLang="ja-JP" sz="2600" dirty="0" smtClean="0">
              <a:latin typeface="ＭＳ 明朝"/>
              <a:ea typeface="ＭＳ 明朝"/>
              <a:cs typeface="ＭＳ 明朝"/>
            </a:endParaRPr>
          </a:p>
          <a:p>
            <a:r>
              <a:rPr lang="ja-JP" altLang="en-US" sz="2600" dirty="0" smtClean="0">
                <a:latin typeface="ＭＳ 明朝"/>
                <a:ea typeface="ＭＳ 明朝"/>
                <a:cs typeface="ＭＳ 明朝"/>
              </a:rPr>
              <a:t>内談之輩十余人太刀之代以下貳千余疋</a:t>
            </a:r>
            <a:r>
              <a:rPr lang="en-US" sz="2600" dirty="0" smtClean="0">
                <a:latin typeface="Times"/>
                <a:ea typeface="ＭＳ 明朝"/>
                <a:cs typeface="Times"/>
              </a:rPr>
              <a:t>, sword money for the 10-plus members of the “inner group,” over 2000 </a:t>
            </a:r>
            <a:r>
              <a:rPr lang="en-US" sz="2600" dirty="0" err="1" smtClean="0">
                <a:latin typeface="Times"/>
                <a:ea typeface="ＭＳ 明朝"/>
                <a:cs typeface="Times"/>
              </a:rPr>
              <a:t>hiki</a:t>
            </a:r>
            <a:r>
              <a:rPr lang="en-US" sz="2600" dirty="0" smtClean="0">
                <a:latin typeface="Times"/>
                <a:ea typeface="ＭＳ 明朝"/>
                <a:cs typeface="Times"/>
              </a:rPr>
              <a:t> </a:t>
            </a:r>
          </a:p>
          <a:p>
            <a:endParaRPr kumimoji="1" lang="ja-JP" altLang="en-US" sz="2600" dirty="0">
              <a:latin typeface="ＭＳ 明朝"/>
              <a:ea typeface="ＭＳ 明朝"/>
              <a:cs typeface="ＭＳ 明朝"/>
            </a:endParaRPr>
          </a:p>
        </p:txBody>
      </p:sp>
      <p:sp>
        <p:nvSpPr>
          <p:cNvPr id="3" name="TextBox 2"/>
          <p:cNvSpPr txBox="1"/>
          <p:nvPr/>
        </p:nvSpPr>
        <p:spPr>
          <a:xfrm>
            <a:off x="797034" y="306551"/>
            <a:ext cx="6752897" cy="538609"/>
          </a:xfrm>
          <a:prstGeom prst="rect">
            <a:avLst/>
          </a:prstGeom>
          <a:noFill/>
        </p:spPr>
        <p:txBody>
          <a:bodyPr wrap="square" rtlCol="0">
            <a:spAutoFit/>
          </a:bodyPr>
          <a:lstStyle/>
          <a:p>
            <a:r>
              <a:rPr lang="ja-JP" altLang="en-US" sz="2900" smtClean="0">
                <a:latin typeface="Times"/>
                <a:cs typeface="Times"/>
              </a:rPr>
              <a:t> </a:t>
            </a:r>
            <a:r>
              <a:rPr lang="en-US" altLang="ja-JP" sz="2800" smtClean="0">
                <a:latin typeface="Times"/>
                <a:cs typeface="Times"/>
              </a:rPr>
              <a:t>IV. Negoroji placard expenses, Bunki 2/9/12</a:t>
            </a:r>
            <a:endParaRPr kumimoji="1" lang="ja-JP" altLang="en-US" sz="2800">
              <a:latin typeface="Times"/>
              <a:cs typeface="Time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42691" y="578069"/>
            <a:ext cx="4124206" cy="5588000"/>
          </a:xfrm>
          <a:prstGeom prst="rect">
            <a:avLst/>
          </a:prstGeom>
          <a:noFill/>
        </p:spPr>
        <p:txBody>
          <a:bodyPr vert="eaVert" wrap="square" rtlCol="0">
            <a:spAutoFit/>
          </a:bodyPr>
          <a:lstStyle/>
          <a:p>
            <a:r>
              <a:rPr lang="en-US" altLang="ja-JP" sz="3200" smtClean="0">
                <a:latin typeface="ＭＳ 明朝"/>
                <a:ea typeface="ＭＳ 明朝"/>
                <a:cs typeface="ＭＳ 明朝"/>
              </a:rPr>
              <a:t>(</a:t>
            </a:r>
            <a:r>
              <a:rPr lang="ja-JP" altLang="en-US" sz="3200" smtClean="0">
                <a:latin typeface="ＭＳ 明朝"/>
                <a:ea typeface="ＭＳ 明朝"/>
                <a:cs typeface="ＭＳ 明朝"/>
              </a:rPr>
              <a:t>文亀二年九月十二日）重而長盛ニ仰云、所詮佐野・井原・上郷・熊取・新花・木嶋以下此入山田中ニ所預之財物・牛馬等不可得員数歟。敵軍取陣者不可遺一物。以本所之扱無事之条、件用分事如然之方ヲモ可仰合哉</a:t>
            </a:r>
            <a:endParaRPr kumimoji="1" lang="ja-JP" altLang="en-US" sz="3200">
              <a:latin typeface="ＭＳ 明朝"/>
              <a:ea typeface="ＭＳ 明朝"/>
              <a:cs typeface="ＭＳ 明朝"/>
            </a:endParaRPr>
          </a:p>
        </p:txBody>
      </p:sp>
      <p:sp>
        <p:nvSpPr>
          <p:cNvPr id="5" name="TextBox 4"/>
          <p:cNvSpPr txBox="1"/>
          <p:nvPr/>
        </p:nvSpPr>
        <p:spPr>
          <a:xfrm>
            <a:off x="4790965" y="446690"/>
            <a:ext cx="4142828" cy="5847754"/>
          </a:xfrm>
          <a:prstGeom prst="rect">
            <a:avLst/>
          </a:prstGeom>
          <a:noFill/>
        </p:spPr>
        <p:txBody>
          <a:bodyPr wrap="square" rtlCol="0">
            <a:spAutoFit/>
          </a:bodyPr>
          <a:lstStyle/>
          <a:p>
            <a:r>
              <a:rPr lang="en-US" altLang="ja-JP" sz="2200" smtClean="0">
                <a:latin typeface="Times"/>
                <a:cs typeface="Times"/>
              </a:rPr>
              <a:t>Bunki 2/9/12, I again spoke to Nagamori.  “In short, clearly the villages of Sano, Ibara, Kaminogō, Kumatori, Shinge, and Kijima have entrusted goods, as well as cattle and horses, with Iriyamada in numbers beyond counting.  If an enemy army decides to set up camp here [in Iriyamada], none of those goods will remain safely here.  Because their property has been protected through my mediation, as for the necessary funds, it makes sense to discuss having these [neighboring towns help with the repayment], does it not?” </a:t>
            </a:r>
            <a:endParaRPr kumimoji="1" lang="ja-JP" altLang="en-US" sz="2200">
              <a:latin typeface="Times"/>
              <a:cs typeface="Time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67104" y="840828"/>
            <a:ext cx="7742620" cy="1107996"/>
          </a:xfrm>
          <a:prstGeom prst="rect">
            <a:avLst/>
          </a:prstGeom>
          <a:noFill/>
        </p:spPr>
        <p:txBody>
          <a:bodyPr wrap="square" rtlCol="0">
            <a:spAutoFit/>
          </a:bodyPr>
          <a:lstStyle/>
          <a:p>
            <a:r>
              <a:rPr lang="en-US" altLang="ja-JP" sz="3300" smtClean="0">
                <a:latin typeface="Times"/>
                <a:ea typeface="ＭＳ 明朝"/>
                <a:cs typeface="Times"/>
              </a:rPr>
              <a:t>V. Lending Masamoto funds for the month’s estate expenses</a:t>
            </a:r>
            <a:endParaRPr kumimoji="1" lang="ja-JP" altLang="en-US" sz="3300">
              <a:latin typeface="Times"/>
              <a:ea typeface="ＭＳ 明朝"/>
              <a:cs typeface="Time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19852" y="500878"/>
            <a:ext cx="4062651" cy="5947923"/>
          </a:xfrm>
          <a:prstGeom prst="rect">
            <a:avLst/>
          </a:prstGeom>
          <a:noFill/>
        </p:spPr>
        <p:txBody>
          <a:bodyPr vert="wordArtVertRtl" wrap="square" rtlCol="0">
            <a:spAutoFit/>
          </a:bodyPr>
          <a:lstStyle/>
          <a:p>
            <a:endParaRPr lang="en-US" altLang="ja-JP" sz="2800" smtClean="0">
              <a:latin typeface="ＭＳ 明朝"/>
              <a:ea typeface="ＭＳ 明朝"/>
              <a:cs typeface="ＭＳ 明朝"/>
            </a:endParaRPr>
          </a:p>
          <a:p>
            <a:r>
              <a:rPr lang="ja-JP" altLang="en-US" sz="2800" smtClean="0">
                <a:latin typeface="ＭＳ 明朝"/>
                <a:ea typeface="ＭＳ 明朝"/>
                <a:cs typeface="ＭＳ 明朝"/>
              </a:rPr>
              <a:t>	秘計申料足事</a:t>
            </a:r>
          </a:p>
          <a:p>
            <a:r>
              <a:rPr lang="ja-JP" altLang="en-US" sz="2800" smtClean="0">
                <a:latin typeface="ＭＳ 明朝"/>
                <a:ea typeface="ＭＳ 明朝"/>
                <a:cs typeface="ＭＳ 明朝"/>
              </a:rPr>
              <a:t>	　　合壱貫参百文者</a:t>
            </a:r>
          </a:p>
          <a:p>
            <a:r>
              <a:rPr lang="ja-JP" altLang="en-US" sz="2800" smtClean="0">
                <a:latin typeface="ＭＳ 明朝"/>
                <a:ea typeface="ＭＳ 明朝"/>
                <a:cs typeface="ＭＳ 明朝"/>
              </a:rPr>
              <a:t>　右御在庄用として被借召処也。毎月貫別六十文宛加利平、来秋御年貢にても段銭にても直ニ取渡可有返弁之状如件。</a:t>
            </a:r>
          </a:p>
          <a:p>
            <a:r>
              <a:rPr lang="ja-JP" altLang="en-US" sz="2800" smtClean="0">
                <a:latin typeface="ＭＳ 明朝"/>
                <a:ea typeface="ＭＳ 明朝"/>
                <a:cs typeface="ＭＳ 明朝"/>
              </a:rPr>
              <a:t>	文亀四年三月十四日	竹原 判</a:t>
            </a:r>
          </a:p>
          <a:p>
            <a:r>
              <a:rPr lang="ja-JP" altLang="en-US" sz="2800" smtClean="0">
                <a:latin typeface="ＭＳ 明朝"/>
                <a:ea typeface="ＭＳ 明朝"/>
                <a:cs typeface="ＭＳ 明朝"/>
              </a:rPr>
              <a:t>	御所谷源六宮内　	</a:t>
            </a:r>
            <a:endParaRPr kumimoji="1" lang="ja-JP" altLang="en-US" sz="2800">
              <a:latin typeface="ＭＳ 明朝"/>
              <a:ea typeface="ＭＳ 明朝"/>
              <a:cs typeface="ＭＳ 明朝"/>
            </a:endParaRPr>
          </a:p>
        </p:txBody>
      </p:sp>
      <p:sp>
        <p:nvSpPr>
          <p:cNvPr id="5" name="TextBox 4"/>
          <p:cNvSpPr txBox="1"/>
          <p:nvPr/>
        </p:nvSpPr>
        <p:spPr>
          <a:xfrm>
            <a:off x="4382503" y="500878"/>
            <a:ext cx="4382500" cy="5755423"/>
          </a:xfrm>
          <a:prstGeom prst="rect">
            <a:avLst/>
          </a:prstGeom>
          <a:noFill/>
        </p:spPr>
        <p:txBody>
          <a:bodyPr wrap="square" rtlCol="0">
            <a:spAutoFit/>
          </a:bodyPr>
          <a:lstStyle/>
          <a:p>
            <a:r>
              <a:rPr lang="en-US" altLang="ja-JP" sz="2300" smtClean="0">
                <a:latin typeface="Times"/>
                <a:cs typeface="Times"/>
              </a:rPr>
              <a:t>Regarding the funds privately raised:  </a:t>
            </a:r>
          </a:p>
          <a:p>
            <a:r>
              <a:rPr lang="en-US" altLang="ja-JP" sz="2300" smtClean="0">
                <a:latin typeface="Times"/>
                <a:cs typeface="Times"/>
              </a:rPr>
              <a:t>    In sum, 1 </a:t>
            </a:r>
            <a:r>
              <a:rPr lang="en-US" altLang="ja-JP" sz="2300" i="1" smtClean="0">
                <a:latin typeface="Times"/>
                <a:cs typeface="Times"/>
              </a:rPr>
              <a:t>kan </a:t>
            </a:r>
            <a:r>
              <a:rPr lang="en-US" altLang="ja-JP" sz="2300" smtClean="0">
                <a:latin typeface="Times"/>
                <a:cs typeface="Times"/>
              </a:rPr>
              <a:t>300</a:t>
            </a:r>
            <a:r>
              <a:rPr lang="en-US" altLang="ja-JP" sz="2300" i="1" smtClean="0">
                <a:latin typeface="Times"/>
                <a:cs typeface="Times"/>
              </a:rPr>
              <a:t> mon</a:t>
            </a:r>
          </a:p>
          <a:p>
            <a:r>
              <a:rPr lang="en-US" altLang="ja-JP" sz="2300" smtClean="0">
                <a:latin typeface="Times"/>
                <a:cs typeface="Times"/>
              </a:rPr>
              <a:t>Regarding the amount to the right borrowed and received [by Lord Kujō] for the purpose of estate expenses.  Each month interest will accrue to the extent of 60 </a:t>
            </a:r>
            <a:r>
              <a:rPr lang="en-US" altLang="ja-JP" sz="2300" i="1" smtClean="0">
                <a:latin typeface="Times"/>
                <a:cs typeface="Times"/>
              </a:rPr>
              <a:t>mon </a:t>
            </a:r>
            <a:r>
              <a:rPr lang="en-US" altLang="ja-JP" sz="2300" smtClean="0">
                <a:latin typeface="Times"/>
                <a:cs typeface="Times"/>
              </a:rPr>
              <a:t>per </a:t>
            </a:r>
            <a:r>
              <a:rPr lang="en-US" altLang="ja-JP" sz="2300" i="1" smtClean="0">
                <a:latin typeface="Times"/>
                <a:cs typeface="Times"/>
              </a:rPr>
              <a:t>kan</a:t>
            </a:r>
            <a:r>
              <a:rPr lang="en-US" altLang="ja-JP" sz="2300" smtClean="0">
                <a:latin typeface="Times"/>
                <a:cs typeface="Times"/>
              </a:rPr>
              <a:t>, and the coming autumn, whether from the income of the annual tax or the tansen tax, the debt will be directly paid off.  Such is written and contracted here.   </a:t>
            </a:r>
          </a:p>
          <a:p>
            <a:r>
              <a:rPr lang="en-US" altLang="ja-JP" sz="2300" smtClean="0">
                <a:latin typeface="Times"/>
                <a:cs typeface="Times"/>
              </a:rPr>
              <a:t>    Bunki 4/3/14        Takehara  seal </a:t>
            </a:r>
          </a:p>
          <a:p>
            <a:r>
              <a:rPr lang="en-US" altLang="ja-JP" sz="2300" smtClean="0">
                <a:latin typeface="Times"/>
                <a:cs typeface="Times"/>
              </a:rPr>
              <a:t>[To:] Genroku Kunai of the hamlet of Goshodani [Iriyamada]</a:t>
            </a:r>
            <a:endParaRPr kumimoji="1" lang="ja-JP" altLang="en-US" sz="2300">
              <a:latin typeface="Times"/>
              <a:cs typeface="Time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735724" y="1655379"/>
            <a:ext cx="7690069" cy="646331"/>
          </a:xfrm>
          <a:prstGeom prst="rect">
            <a:avLst/>
          </a:prstGeom>
          <a:noFill/>
        </p:spPr>
        <p:txBody>
          <a:bodyPr wrap="square" rtlCol="0">
            <a:spAutoFit/>
          </a:bodyPr>
          <a:lstStyle/>
          <a:p>
            <a:r>
              <a:rPr lang="en-US" altLang="ja-JP" sz="3600" smtClean="0">
                <a:latin typeface="Times"/>
                <a:cs typeface="Times"/>
              </a:rPr>
              <a:t>VI. What did they do with the surplus?</a:t>
            </a:r>
            <a:endParaRPr kumimoji="1" lang="ja-JP" altLang="en-US" sz="3600">
              <a:latin typeface="Times"/>
              <a:cs typeface="Time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81621" y="560551"/>
            <a:ext cx="2954655" cy="5771931"/>
          </a:xfrm>
          <a:prstGeom prst="rect">
            <a:avLst/>
          </a:prstGeom>
          <a:noFill/>
        </p:spPr>
        <p:txBody>
          <a:bodyPr vert="eaVert" wrap="square" rtlCol="0">
            <a:spAutoFit/>
          </a:bodyPr>
          <a:lstStyle/>
          <a:p>
            <a:r>
              <a:rPr lang="en-US" altLang="ja-JP" sz="3000" smtClean="0">
                <a:latin typeface="ＭＳ 明朝"/>
                <a:ea typeface="ＭＳ 明朝"/>
                <a:cs typeface="ＭＳ 明朝"/>
              </a:rPr>
              <a:t>(</a:t>
            </a:r>
            <a:r>
              <a:rPr lang="ja-JP" altLang="en-US" sz="3000" smtClean="0">
                <a:latin typeface="ＭＳ 明朝"/>
                <a:ea typeface="ＭＳ 明朝"/>
                <a:cs typeface="ＭＳ 明朝"/>
              </a:rPr>
              <a:t>文亀元年七月十三日）今夜船淵村之衆風流念仏又来堂之庭、念仏以後尽種々風流。田舎之土民所行可為比興哉之由、成其覚之処、各能作、云風情、云言詞不恥都之能者。</a:t>
            </a:r>
            <a:endParaRPr kumimoji="1" lang="ja-JP" altLang="en-US" sz="3000">
              <a:latin typeface="ＭＳ 明朝"/>
              <a:ea typeface="ＭＳ 明朝"/>
              <a:cs typeface="ＭＳ 明朝"/>
            </a:endParaRPr>
          </a:p>
        </p:txBody>
      </p:sp>
      <p:sp>
        <p:nvSpPr>
          <p:cNvPr id="5" name="TextBox 4"/>
          <p:cNvSpPr txBox="1"/>
          <p:nvPr/>
        </p:nvSpPr>
        <p:spPr>
          <a:xfrm>
            <a:off x="4484414" y="560550"/>
            <a:ext cx="4519447" cy="5693867"/>
          </a:xfrm>
          <a:prstGeom prst="rect">
            <a:avLst/>
          </a:prstGeom>
          <a:noFill/>
        </p:spPr>
        <p:txBody>
          <a:bodyPr wrap="square" rtlCol="0">
            <a:spAutoFit/>
          </a:bodyPr>
          <a:lstStyle/>
          <a:p>
            <a:r>
              <a:rPr lang="en-US" altLang="ja-JP" sz="2500" smtClean="0">
                <a:latin typeface="Times"/>
                <a:cs typeface="Times"/>
              </a:rPr>
              <a:t>Bunki 1/7/13, Tonight it was the Funabuchi village members who came to the temple grounds for </a:t>
            </a:r>
            <a:r>
              <a:rPr lang="en-US" altLang="ja-JP" sz="2500" i="1" smtClean="0">
                <a:latin typeface="Times"/>
                <a:cs typeface="Times"/>
              </a:rPr>
              <a:t>furyū nenbutsu.  </a:t>
            </a:r>
            <a:r>
              <a:rPr lang="en-US" altLang="ja-JP" sz="2500" smtClean="0">
                <a:latin typeface="Times"/>
                <a:cs typeface="Times"/>
              </a:rPr>
              <a:t>After the </a:t>
            </a:r>
            <a:r>
              <a:rPr lang="en-US" altLang="ja-JP" sz="2500" i="1" smtClean="0">
                <a:latin typeface="Times"/>
                <a:cs typeface="Times"/>
              </a:rPr>
              <a:t>nenbutsu, </a:t>
            </a:r>
            <a:r>
              <a:rPr lang="en-US" altLang="ja-JP" sz="2500" smtClean="0">
                <a:latin typeface="Times"/>
                <a:cs typeface="Times"/>
              </a:rPr>
              <a:t>they carried out various colorful dances </a:t>
            </a:r>
            <a:r>
              <a:rPr lang="en-US" altLang="ja-JP" sz="2500" i="1" smtClean="0">
                <a:latin typeface="Times"/>
                <a:cs typeface="Times"/>
              </a:rPr>
              <a:t>[furyū]</a:t>
            </a:r>
            <a:r>
              <a:rPr lang="en-US" altLang="ja-JP" sz="2500" smtClean="0">
                <a:latin typeface="Times"/>
                <a:cs typeface="Times"/>
              </a:rPr>
              <a:t>.  As the performance of countrified peasants, it was certainly interesting.  In their learning/understanding, each acted with skill.  Whether in movement and bearing or in speech they were equal to the skilled performers of the capital</a:t>
            </a:r>
            <a:r>
              <a:rPr lang="en-US" altLang="ja-JP" sz="2500" smtClean="0"/>
              <a:t>.</a:t>
            </a:r>
            <a:endParaRPr kumimoji="1" lang="ja-JP" altLang="en-US" sz="25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38381" y="306552"/>
            <a:ext cx="3739485" cy="5929586"/>
          </a:xfrm>
          <a:prstGeom prst="rect">
            <a:avLst/>
          </a:prstGeom>
          <a:noFill/>
        </p:spPr>
        <p:txBody>
          <a:bodyPr vert="eaVert" wrap="square" rtlCol="0">
            <a:spAutoFit/>
          </a:bodyPr>
          <a:lstStyle/>
          <a:p>
            <a:r>
              <a:rPr lang="en-US" altLang="ja-JP" sz="3300" smtClean="0">
                <a:latin typeface="ＭＳ 明朝"/>
                <a:ea typeface="ＭＳ 明朝"/>
                <a:cs typeface="ＭＳ 明朝"/>
              </a:rPr>
              <a:t>(</a:t>
            </a:r>
            <a:r>
              <a:rPr lang="ja-JP" altLang="en-US" sz="3300" smtClean="0">
                <a:latin typeface="ＭＳ 明朝"/>
                <a:ea typeface="ＭＳ 明朝"/>
                <a:cs typeface="ＭＳ 明朝"/>
              </a:rPr>
              <a:t>永正元年六月二十八日）太井関社連歌事去十一日発句下行事、仰付当段銭之処、番頭無沙汰、仍善興等以私之儀沙汰之云々。言語道断次第也。堅仰付状、東方番頭三人五十疋且納之。以其今日重而令沙汰云々。 </a:t>
            </a:r>
            <a:endParaRPr kumimoji="1" lang="ja-JP" altLang="en-US" sz="3300">
              <a:latin typeface="ＭＳ 明朝"/>
              <a:ea typeface="ＭＳ 明朝"/>
              <a:cs typeface="ＭＳ 明朝"/>
            </a:endParaRPr>
          </a:p>
        </p:txBody>
      </p:sp>
      <p:sp>
        <p:nvSpPr>
          <p:cNvPr id="5" name="TextBox 4"/>
          <p:cNvSpPr txBox="1"/>
          <p:nvPr/>
        </p:nvSpPr>
        <p:spPr>
          <a:xfrm>
            <a:off x="4624552" y="306552"/>
            <a:ext cx="4212896" cy="6166069"/>
          </a:xfrm>
          <a:prstGeom prst="rect">
            <a:avLst/>
          </a:prstGeom>
          <a:noFill/>
        </p:spPr>
        <p:txBody>
          <a:bodyPr wrap="square" rtlCol="0">
            <a:spAutoFit/>
          </a:bodyPr>
          <a:lstStyle/>
          <a:p>
            <a:r>
              <a:rPr lang="en-US" altLang="ja-JP" sz="2400" smtClean="0">
                <a:latin typeface="Times"/>
                <a:cs typeface="Times"/>
              </a:rPr>
              <a:t>Eishō 1/6/28, Regarding the Ōizeki shrine </a:t>
            </a:r>
            <a:r>
              <a:rPr lang="en-US" altLang="ja-JP" sz="2400" i="1" smtClean="0">
                <a:latin typeface="Times"/>
                <a:cs typeface="Times"/>
              </a:rPr>
              <a:t>renga </a:t>
            </a:r>
            <a:r>
              <a:rPr lang="en-US" altLang="ja-JP" sz="2400" smtClean="0">
                <a:latin typeface="Times"/>
                <a:cs typeface="Times"/>
              </a:rPr>
              <a:t>gathering set for the 11th I prepared the opening verse and instructed that [funds be provided for this] from the present tansen tax.  But the </a:t>
            </a:r>
            <a:r>
              <a:rPr lang="en-US" altLang="ja-JP" sz="2400" i="1" smtClean="0">
                <a:latin typeface="Times"/>
                <a:cs typeface="Times"/>
              </a:rPr>
              <a:t>bantō </a:t>
            </a:r>
            <a:r>
              <a:rPr lang="en-US" altLang="ja-JP" sz="2400" smtClean="0">
                <a:latin typeface="Times"/>
                <a:cs typeface="Times"/>
              </a:rPr>
              <a:t>were uncooperative.  So Zenkō, etc., covered expenses from his own private funds, I was told.  This is an unspeakable development.  After I issued harsh orders, the East Side </a:t>
            </a:r>
            <a:r>
              <a:rPr lang="en-US" altLang="ja-JP" sz="2400" i="1" smtClean="0">
                <a:latin typeface="Times"/>
                <a:cs typeface="Times"/>
              </a:rPr>
              <a:t>bantō</a:t>
            </a:r>
            <a:r>
              <a:rPr lang="en-US" altLang="ja-JP" sz="2400" smtClean="0">
                <a:latin typeface="Times"/>
                <a:cs typeface="Times"/>
              </a:rPr>
              <a:t>, three in number, brought more or less 50 </a:t>
            </a:r>
            <a:r>
              <a:rPr lang="en-US" altLang="ja-JP" sz="2400" i="1" smtClean="0">
                <a:latin typeface="Times"/>
                <a:cs typeface="Times"/>
              </a:rPr>
              <a:t>hiki</a:t>
            </a:r>
            <a:r>
              <a:rPr lang="en-US" altLang="ja-JP" sz="2400" smtClean="0">
                <a:latin typeface="Times"/>
                <a:cs typeface="Times"/>
              </a:rPr>
              <a:t>.  And today they apparently tried to raise more, I heard. </a:t>
            </a:r>
            <a:endParaRPr kumimoji="1" lang="ja-JP" altLang="en-US" sz="2400">
              <a:latin typeface="Times"/>
              <a:cs typeface="Time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379"/>
            <a:ext cx="7793421" cy="1004121"/>
          </a:xfrm>
        </p:spPr>
        <p:txBody>
          <a:bodyPr>
            <a:normAutofit/>
          </a:bodyPr>
          <a:lstStyle/>
          <a:p>
            <a:r>
              <a:rPr lang="en-US" sz="3500" dirty="0" smtClean="0">
                <a:latin typeface="Times"/>
                <a:cs typeface="Times"/>
              </a:rPr>
              <a:t>I. Taxes, in all their variety</a:t>
            </a:r>
            <a:endParaRPr lang="en-US" sz="3500" dirty="0">
              <a:latin typeface="Times"/>
              <a:cs typeface="Times"/>
            </a:endParaRPr>
          </a:p>
        </p:txBody>
      </p:sp>
      <p:sp>
        <p:nvSpPr>
          <p:cNvPr id="4" name="TextBox 3"/>
          <p:cNvSpPr txBox="1"/>
          <p:nvPr/>
        </p:nvSpPr>
        <p:spPr>
          <a:xfrm>
            <a:off x="457200" y="1135500"/>
            <a:ext cx="8229600" cy="2246769"/>
          </a:xfrm>
          <a:prstGeom prst="rect">
            <a:avLst/>
          </a:prstGeom>
          <a:noFill/>
        </p:spPr>
        <p:txBody>
          <a:bodyPr wrap="square" rtlCol="0">
            <a:spAutoFit/>
          </a:bodyPr>
          <a:lstStyle/>
          <a:p>
            <a:r>
              <a:rPr lang="en-US" altLang="ja-JP" sz="2800" smtClean="0">
                <a:latin typeface="Times"/>
                <a:cs typeface="Times"/>
              </a:rPr>
              <a:t>a. </a:t>
            </a:r>
            <a:r>
              <a:rPr lang="ja-JP" altLang="en-US" sz="2800" smtClean="0">
                <a:latin typeface="ＭＳ 明朝"/>
                <a:ea typeface="ＭＳ 明朝"/>
                <a:cs typeface="ＭＳ 明朝"/>
              </a:rPr>
              <a:t>年貢</a:t>
            </a:r>
            <a:r>
              <a:rPr lang="en-US" altLang="ja-JP" sz="2800" smtClean="0"/>
              <a:t>, </a:t>
            </a:r>
            <a:r>
              <a:rPr lang="en-US" altLang="ja-JP" sz="2800" i="1" smtClean="0">
                <a:latin typeface="Times"/>
                <a:cs typeface="Times"/>
              </a:rPr>
              <a:t>nengu, </a:t>
            </a:r>
            <a:r>
              <a:rPr lang="en-US" altLang="ja-JP" sz="2800" smtClean="0">
                <a:latin typeface="Times"/>
                <a:cs typeface="Times"/>
              </a:rPr>
              <a:t>annual tax</a:t>
            </a:r>
          </a:p>
          <a:p>
            <a:r>
              <a:rPr lang="en-US" altLang="ja-JP" sz="2800" smtClean="0">
                <a:latin typeface="Times"/>
                <a:cs typeface="Times"/>
              </a:rPr>
              <a:t>b. </a:t>
            </a:r>
            <a:r>
              <a:rPr lang="ja-JP" altLang="en-US" sz="2800" smtClean="0">
                <a:latin typeface="ＭＳ 明朝"/>
                <a:ea typeface="ＭＳ 明朝"/>
                <a:cs typeface="ＭＳ 明朝"/>
              </a:rPr>
              <a:t>段銭</a:t>
            </a:r>
            <a:r>
              <a:rPr lang="en-US" altLang="ja-JP" sz="2800" smtClean="0"/>
              <a:t>, </a:t>
            </a:r>
            <a:r>
              <a:rPr lang="en-US" altLang="ja-JP" sz="2800" i="1" smtClean="0">
                <a:latin typeface="Times"/>
                <a:cs typeface="Times"/>
              </a:rPr>
              <a:t>tansen</a:t>
            </a:r>
            <a:r>
              <a:rPr lang="en-US" altLang="ja-JP" sz="2800" smtClean="0">
                <a:latin typeface="Times"/>
                <a:cs typeface="Times"/>
              </a:rPr>
              <a:t>, initially an extraordinary tax based on unit of land, the </a:t>
            </a:r>
            <a:r>
              <a:rPr lang="en-US" altLang="ja-JP" sz="2800" i="1" smtClean="0">
                <a:latin typeface="Times"/>
                <a:cs typeface="Times"/>
              </a:rPr>
              <a:t>tan</a:t>
            </a:r>
            <a:r>
              <a:rPr lang="en-US" altLang="ja-JP" sz="2800" smtClean="0">
                <a:latin typeface="Times"/>
                <a:cs typeface="Times"/>
              </a:rPr>
              <a:t>, 991 sq. meters; temple “tax-free land” included </a:t>
            </a:r>
          </a:p>
          <a:p>
            <a:r>
              <a:rPr lang="en-US" altLang="ja-JP" sz="2800" smtClean="0">
                <a:latin typeface="Times"/>
                <a:cs typeface="Times"/>
              </a:rPr>
              <a:t>c. </a:t>
            </a:r>
            <a:r>
              <a:rPr lang="ja-JP" altLang="en-US" sz="2800" smtClean="0">
                <a:latin typeface="ＭＳ 明朝"/>
                <a:ea typeface="ＭＳ 明朝"/>
                <a:cs typeface="ＭＳ 明朝"/>
              </a:rPr>
              <a:t>半済</a:t>
            </a:r>
            <a:r>
              <a:rPr lang="en-US" altLang="ja-JP" sz="2800" smtClean="0"/>
              <a:t>, </a:t>
            </a:r>
            <a:r>
              <a:rPr lang="en-US" altLang="ja-JP" sz="2800" i="1" smtClean="0">
                <a:latin typeface="Times"/>
                <a:cs typeface="Times"/>
              </a:rPr>
              <a:t>hanzei,  </a:t>
            </a:r>
            <a:r>
              <a:rPr lang="en-US" altLang="ja-JP" sz="2800" smtClean="0">
                <a:latin typeface="Times"/>
                <a:cs typeface="Times"/>
              </a:rPr>
              <a:t>warrior “half-tax” for military needs </a:t>
            </a:r>
            <a:endParaRPr kumimoji="1" lang="ja-JP" altLang="en-US" sz="2800">
              <a:latin typeface="Times"/>
              <a:cs typeface="Times"/>
            </a:endParaRPr>
          </a:p>
        </p:txBody>
      </p:sp>
      <p:sp>
        <p:nvSpPr>
          <p:cNvPr id="5" name="TextBox 4"/>
          <p:cNvSpPr txBox="1"/>
          <p:nvPr/>
        </p:nvSpPr>
        <p:spPr>
          <a:xfrm>
            <a:off x="457200" y="3382269"/>
            <a:ext cx="7793421" cy="954107"/>
          </a:xfrm>
          <a:prstGeom prst="rect">
            <a:avLst/>
          </a:prstGeom>
          <a:noFill/>
        </p:spPr>
        <p:txBody>
          <a:bodyPr wrap="square" rtlCol="0">
            <a:spAutoFit/>
          </a:bodyPr>
          <a:lstStyle/>
          <a:p>
            <a:r>
              <a:rPr lang="en-US" altLang="ja-JP" sz="2800" smtClean="0">
                <a:latin typeface="Times"/>
                <a:cs typeface="Times"/>
              </a:rPr>
              <a:t>d. </a:t>
            </a:r>
            <a:r>
              <a:rPr lang="ja-JP" altLang="en-US" sz="2800" smtClean="0">
                <a:latin typeface="ＭＳ 明朝"/>
                <a:ea typeface="ＭＳ 明朝"/>
                <a:cs typeface="ＭＳ 明朝"/>
              </a:rPr>
              <a:t>加地子</a:t>
            </a:r>
            <a:r>
              <a:rPr lang="en-US" altLang="ja-JP" sz="2800" smtClean="0"/>
              <a:t>, </a:t>
            </a:r>
            <a:r>
              <a:rPr lang="en-US" altLang="ja-JP" sz="2800" i="1" smtClean="0">
                <a:latin typeface="Times"/>
                <a:cs typeface="Times"/>
              </a:rPr>
              <a:t>kajishi</a:t>
            </a:r>
            <a:r>
              <a:rPr lang="en-US" altLang="ja-JP" sz="2800" smtClean="0">
                <a:latin typeface="Times"/>
                <a:cs typeface="Times"/>
              </a:rPr>
              <a:t>, supplemental land tax or supplemental rent </a:t>
            </a:r>
            <a:endParaRPr kumimoji="1" lang="ja-JP" altLang="en-US" sz="2800">
              <a:latin typeface="Times"/>
              <a:cs typeface="Times"/>
            </a:endParaRPr>
          </a:p>
        </p:txBody>
      </p:sp>
      <p:sp>
        <p:nvSpPr>
          <p:cNvPr id="9" name="TextBox 8"/>
          <p:cNvSpPr txBox="1"/>
          <p:nvPr/>
        </p:nvSpPr>
        <p:spPr>
          <a:xfrm>
            <a:off x="818995" y="4633310"/>
            <a:ext cx="2185214" cy="2224690"/>
          </a:xfrm>
          <a:prstGeom prst="rect">
            <a:avLst/>
          </a:prstGeom>
          <a:noFill/>
        </p:spPr>
        <p:txBody>
          <a:bodyPr vert="eaVert" wrap="square" rtlCol="0">
            <a:spAutoFit/>
          </a:bodyPr>
          <a:lstStyle/>
          <a:p>
            <a:r>
              <a:rPr lang="en-US" altLang="ja-JP" sz="2600" smtClean="0">
                <a:latin typeface="ＭＳ 明朝"/>
                <a:ea typeface="ＭＳ 明朝"/>
                <a:cs typeface="ＭＳ 明朝"/>
              </a:rPr>
              <a:t>(</a:t>
            </a:r>
            <a:r>
              <a:rPr lang="ja-JP" altLang="en-US" sz="2600" smtClean="0">
                <a:latin typeface="ＭＳ 明朝"/>
                <a:ea typeface="ＭＳ 明朝"/>
                <a:cs typeface="ＭＳ 明朝"/>
              </a:rPr>
              <a:t>文亀二年十月六日）根来寺ニ所買得之加地子、悉従守護陥落</a:t>
            </a:r>
            <a:endParaRPr kumimoji="1" lang="ja-JP" altLang="en-US" sz="2600">
              <a:latin typeface="ＭＳ 明朝"/>
              <a:ea typeface="ＭＳ 明朝"/>
              <a:cs typeface="ＭＳ 明朝"/>
            </a:endParaRPr>
          </a:p>
        </p:txBody>
      </p:sp>
      <p:sp>
        <p:nvSpPr>
          <p:cNvPr id="10" name="TextBox 9"/>
          <p:cNvSpPr txBox="1"/>
          <p:nvPr/>
        </p:nvSpPr>
        <p:spPr>
          <a:xfrm>
            <a:off x="3906345" y="4633310"/>
            <a:ext cx="4344276" cy="1692771"/>
          </a:xfrm>
          <a:prstGeom prst="rect">
            <a:avLst/>
          </a:prstGeom>
          <a:noFill/>
        </p:spPr>
        <p:txBody>
          <a:bodyPr wrap="square" rtlCol="0">
            <a:spAutoFit/>
          </a:bodyPr>
          <a:lstStyle/>
          <a:p>
            <a:r>
              <a:rPr lang="en-US" altLang="ja-JP" sz="2600" smtClean="0">
                <a:latin typeface="Times"/>
                <a:cs typeface="Times"/>
              </a:rPr>
              <a:t>Bunki 2/10/6, The </a:t>
            </a:r>
            <a:r>
              <a:rPr lang="en-US" altLang="ja-JP" sz="2600" i="1" smtClean="0">
                <a:latin typeface="Times"/>
                <a:cs typeface="Times"/>
              </a:rPr>
              <a:t>kajishi </a:t>
            </a:r>
            <a:r>
              <a:rPr lang="en-US" altLang="ja-JP" sz="2600" smtClean="0">
                <a:latin typeface="Times"/>
                <a:cs typeface="Times"/>
              </a:rPr>
              <a:t>tax that had been bought by Negoroji was completely confiscated by the </a:t>
            </a:r>
            <a:r>
              <a:rPr lang="en-US" altLang="ja-JP" sz="2600" i="1" smtClean="0">
                <a:latin typeface="Times"/>
                <a:cs typeface="Times"/>
              </a:rPr>
              <a:t>shugo. </a:t>
            </a:r>
            <a:endParaRPr kumimoji="1" lang="ja-JP" altLang="en-US" sz="2600">
              <a:latin typeface="Times"/>
              <a:cs typeface="Time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18149" y="367862"/>
            <a:ext cx="2769989" cy="6370974"/>
          </a:xfrm>
          <a:prstGeom prst="rect">
            <a:avLst/>
          </a:prstGeom>
          <a:noFill/>
        </p:spPr>
        <p:txBody>
          <a:bodyPr vert="eaVert" wrap="square" rtlCol="0">
            <a:spAutoFit/>
          </a:bodyPr>
          <a:lstStyle/>
          <a:p>
            <a:r>
              <a:rPr lang="en-US" altLang="ja-JP" sz="2400" smtClean="0">
                <a:latin typeface="ＭＳ 明朝"/>
                <a:ea typeface="ＭＳ 明朝"/>
                <a:cs typeface="ＭＳ 明朝"/>
              </a:rPr>
              <a:t>(</a:t>
            </a:r>
            <a:r>
              <a:rPr lang="ja-JP" altLang="en-US" sz="2400" smtClean="0">
                <a:latin typeface="ＭＳ 明朝"/>
                <a:ea typeface="ＭＳ 明朝"/>
                <a:cs typeface="ＭＳ 明朝"/>
              </a:rPr>
              <a:t>文亀元年七月六日）者去々月十七日於佐野搦取地下人ヲ昨夕自地下乞請テ取返由、若崎之番頭来而申之云々。以代物出之儀、守護沙汰之次第、併可謂足軽風情之所作也。慮外</a:t>
            </a:r>
            <a:r>
              <a:rPr lang="en-US" altLang="ja-JP" sz="2400" smtClean="0">
                <a:latin typeface="ＭＳ 明朝"/>
                <a:ea typeface="ＭＳ 明朝"/>
                <a:cs typeface="ＭＳ 明朝"/>
              </a:rPr>
              <a:t>〜〜</a:t>
            </a:r>
            <a:r>
              <a:rPr lang="ja-JP" altLang="en-US" sz="2400" smtClean="0">
                <a:latin typeface="ＭＳ 明朝"/>
                <a:ea typeface="ＭＳ 明朝"/>
                <a:cs typeface="ＭＳ 明朝"/>
              </a:rPr>
              <a:t>。早々京都へ為地下青木二可令注進之由仰付之処、為上之御届ニテハ無之、以代物親子か先盂蘭盆前トテ、乞取之条、</a:t>
            </a:r>
            <a:endParaRPr kumimoji="1" lang="ja-JP" altLang="en-US" sz="2400">
              <a:latin typeface="ＭＳ 明朝"/>
              <a:ea typeface="ＭＳ 明朝"/>
              <a:cs typeface="ＭＳ 明朝"/>
            </a:endParaRPr>
          </a:p>
        </p:txBody>
      </p:sp>
      <p:sp>
        <p:nvSpPr>
          <p:cNvPr id="5" name="TextBox 4"/>
          <p:cNvSpPr txBox="1"/>
          <p:nvPr/>
        </p:nvSpPr>
        <p:spPr>
          <a:xfrm>
            <a:off x="3827518" y="275527"/>
            <a:ext cx="5115034" cy="6463309"/>
          </a:xfrm>
          <a:prstGeom prst="rect">
            <a:avLst/>
          </a:prstGeom>
          <a:noFill/>
        </p:spPr>
        <p:txBody>
          <a:bodyPr wrap="square" rtlCol="0">
            <a:spAutoFit/>
          </a:bodyPr>
          <a:lstStyle/>
          <a:p>
            <a:r>
              <a:rPr lang="en-US" altLang="ja-JP" sz="2300" smtClean="0">
                <a:latin typeface="Times"/>
                <a:cs typeface="Times"/>
              </a:rPr>
              <a:t>Bunki 1/7/6,</a:t>
            </a:r>
            <a:r>
              <a:rPr lang="ja-JP" altLang="en-US" sz="2300" smtClean="0">
                <a:latin typeface="Times"/>
                <a:cs typeface="Times"/>
              </a:rPr>
              <a:t> </a:t>
            </a:r>
            <a:r>
              <a:rPr lang="en-US" altLang="ja-JP" sz="2300" smtClean="0">
                <a:latin typeface="Times"/>
                <a:cs typeface="Times"/>
              </a:rPr>
              <a:t>In other matters, the villagers who were captured in Sano two months previous on the 17th were released and sent back last night at the people’s request--such was the word sent by the Wakasaki </a:t>
            </a:r>
            <a:r>
              <a:rPr lang="en-US" altLang="ja-JP" sz="2300" i="1" smtClean="0">
                <a:latin typeface="Times"/>
                <a:cs typeface="Times"/>
              </a:rPr>
              <a:t>bantō</a:t>
            </a:r>
            <a:r>
              <a:rPr lang="en-US" altLang="ja-JP" sz="2300" smtClean="0">
                <a:latin typeface="Times"/>
                <a:cs typeface="Times"/>
              </a:rPr>
              <a:t>.  A ransom fee was paid, this according to the </a:t>
            </a:r>
            <a:r>
              <a:rPr lang="en-US" altLang="ja-JP" sz="2300" i="1" smtClean="0">
                <a:latin typeface="Times"/>
                <a:cs typeface="Times"/>
              </a:rPr>
              <a:t>shugo</a:t>
            </a:r>
            <a:r>
              <a:rPr lang="en-US" altLang="ja-JP" sz="2300" smtClean="0">
                <a:latin typeface="Times"/>
                <a:cs typeface="Times"/>
              </a:rPr>
              <a:t>’s demands.  In short, this was behavior appropriate to a common foot soldier!  How unseemly, beyond belief!  At this point, when I told them to send immediately, as villagers, a report to Kyoto to Aoki, they responded that this not was a matter of concern for me as lord of the estate.  They decided to provide the ransom fee because of a request that parents and children could come [together] for the Urabon festival.</a:t>
            </a:r>
            <a:endParaRPr kumimoji="1" lang="ja-JP" altLang="en-US" sz="2300">
              <a:latin typeface="Times"/>
              <a:cs typeface="Time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82428" y="534276"/>
            <a:ext cx="2585323" cy="5896636"/>
          </a:xfrm>
          <a:prstGeom prst="rect">
            <a:avLst/>
          </a:prstGeom>
          <a:noFill/>
        </p:spPr>
        <p:txBody>
          <a:bodyPr vert="eaVert" wrap="square" rtlCol="0">
            <a:spAutoFit/>
          </a:bodyPr>
          <a:lstStyle/>
          <a:p>
            <a:r>
              <a:rPr lang="en-US" altLang="ja-JP" sz="2600" smtClean="0">
                <a:latin typeface="ＭＳ 明朝"/>
                <a:ea typeface="ＭＳ 明朝"/>
                <a:cs typeface="ＭＳ 明朝"/>
              </a:rPr>
              <a:t>(</a:t>
            </a:r>
            <a:r>
              <a:rPr lang="ja-JP" altLang="en-US" sz="2600" smtClean="0">
                <a:latin typeface="ＭＳ 明朝"/>
                <a:ea typeface="ＭＳ 明朝"/>
                <a:cs typeface="ＭＳ 明朝"/>
              </a:rPr>
              <a:t>文亀二年九月一日）抑宗兵衛衆等猶以出張、吉見・海生寺・シンケ．佐野等地下人不謂男女生取了。櫟之井館ヲ退之時、妻女遅ク出テ、根来衆之足軽等捕取畢。以代物百貫可請之由雖懇望、猶不承引、云々。不便</a:t>
            </a:r>
            <a:r>
              <a:rPr lang="en-US" altLang="ja-JP" sz="2600" smtClean="0">
                <a:latin typeface="ＭＳ 明朝"/>
                <a:ea typeface="ＭＳ 明朝"/>
                <a:cs typeface="ＭＳ 明朝"/>
              </a:rPr>
              <a:t>〜〜</a:t>
            </a:r>
            <a:r>
              <a:rPr lang="ja-JP" altLang="en-US" sz="2600" smtClean="0">
                <a:latin typeface="ＭＳ 明朝"/>
                <a:ea typeface="ＭＳ 明朝"/>
                <a:cs typeface="ＭＳ 明朝"/>
              </a:rPr>
              <a:t>。</a:t>
            </a:r>
            <a:endParaRPr kumimoji="1" lang="ja-JP" altLang="en-US" sz="2600">
              <a:latin typeface="ＭＳ 明朝"/>
              <a:ea typeface="ＭＳ 明朝"/>
              <a:cs typeface="ＭＳ 明朝"/>
            </a:endParaRPr>
          </a:p>
        </p:txBody>
      </p:sp>
      <p:sp>
        <p:nvSpPr>
          <p:cNvPr id="5" name="TextBox 4"/>
          <p:cNvSpPr txBox="1"/>
          <p:nvPr/>
        </p:nvSpPr>
        <p:spPr>
          <a:xfrm>
            <a:off x="4060522" y="534276"/>
            <a:ext cx="4623986" cy="5262979"/>
          </a:xfrm>
          <a:prstGeom prst="rect">
            <a:avLst/>
          </a:prstGeom>
          <a:noFill/>
        </p:spPr>
        <p:txBody>
          <a:bodyPr wrap="square" rtlCol="0">
            <a:spAutoFit/>
          </a:bodyPr>
          <a:lstStyle/>
          <a:p>
            <a:r>
              <a:rPr lang="en-US" altLang="ja-JP" sz="2400" smtClean="0">
                <a:latin typeface="Times"/>
                <a:cs typeface="Times"/>
              </a:rPr>
              <a:t>Bunki 2/9/1, On another matter, Sōbei’s men are once again out in force, having attacked Yoshimi, Kaishōji, Shinge, and Sano,  taking villagers captive, male and female.  [As the </a:t>
            </a:r>
            <a:r>
              <a:rPr lang="en-US" altLang="ja-JP" sz="2400" i="1" smtClean="0">
                <a:latin typeface="Times"/>
                <a:cs typeface="Times"/>
              </a:rPr>
              <a:t>shugo </a:t>
            </a:r>
            <a:r>
              <a:rPr lang="en-US" altLang="ja-JP" sz="2400" smtClean="0">
                <a:latin typeface="Times"/>
                <a:cs typeface="Times"/>
              </a:rPr>
              <a:t>official] Ichiinoi was withdrawing from his residence, his wife [or wife and daughter, can be either] was slow and as a result was captured by Negoroji foot soldiers.  Though he earnestly requested that they be freed for a ransom of 100 </a:t>
            </a:r>
            <a:r>
              <a:rPr lang="en-US" altLang="ja-JP" sz="2400" i="1" smtClean="0">
                <a:latin typeface="Times"/>
                <a:cs typeface="Times"/>
              </a:rPr>
              <a:t>kan</a:t>
            </a:r>
            <a:r>
              <a:rPr lang="en-US" altLang="ja-JP" sz="2400" smtClean="0">
                <a:latin typeface="Times"/>
                <a:cs typeface="Times"/>
              </a:rPr>
              <a:t>, they wouldn’t accept it, I was told.  Unfortunate, unfortunate. </a:t>
            </a:r>
            <a:endParaRPr kumimoji="1" lang="ja-JP" altLang="en-US" sz="2400">
              <a:latin typeface="Times"/>
              <a:cs typeface="Time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918138" y="796552"/>
            <a:ext cx="5027448" cy="538609"/>
          </a:xfrm>
          <a:prstGeom prst="rect">
            <a:avLst/>
          </a:prstGeom>
          <a:noFill/>
        </p:spPr>
        <p:txBody>
          <a:bodyPr wrap="square" rtlCol="0">
            <a:spAutoFit/>
          </a:bodyPr>
          <a:lstStyle/>
          <a:p>
            <a:r>
              <a:rPr lang="en-US" altLang="ja-JP" sz="2900" smtClean="0">
                <a:latin typeface="Times"/>
                <a:cs typeface="Times"/>
              </a:rPr>
              <a:t>VII. Warrior perspective</a:t>
            </a:r>
            <a:endParaRPr kumimoji="1" lang="ja-JP" altLang="en-US" sz="2900">
              <a:latin typeface="Times"/>
              <a:cs typeface="Times"/>
            </a:endParaRPr>
          </a:p>
        </p:txBody>
      </p:sp>
      <p:sp>
        <p:nvSpPr>
          <p:cNvPr id="5" name="TextBox 4"/>
          <p:cNvSpPr txBox="1"/>
          <p:nvPr/>
        </p:nvSpPr>
        <p:spPr>
          <a:xfrm>
            <a:off x="1365215" y="1988207"/>
            <a:ext cx="1384995" cy="3696139"/>
          </a:xfrm>
          <a:prstGeom prst="rect">
            <a:avLst/>
          </a:prstGeom>
          <a:noFill/>
        </p:spPr>
        <p:txBody>
          <a:bodyPr vert="eaVert" wrap="square" rtlCol="0">
            <a:spAutoFit/>
          </a:bodyPr>
          <a:lstStyle/>
          <a:p>
            <a:r>
              <a:rPr lang="en-US" altLang="ja-JP" sz="2600" smtClean="0">
                <a:latin typeface="ＭＳ 明朝"/>
                <a:ea typeface="ＭＳ 明朝"/>
                <a:cs typeface="ＭＳ 明朝"/>
              </a:rPr>
              <a:t>(</a:t>
            </a:r>
            <a:r>
              <a:rPr lang="ja-JP" altLang="en-US" sz="2600" smtClean="0">
                <a:latin typeface="ＭＳ 明朝"/>
                <a:ea typeface="ＭＳ 明朝"/>
                <a:cs typeface="ＭＳ 明朝"/>
              </a:rPr>
              <a:t>文亀元年六月十七日）此間令活計歟、己レト仰テ逃げサマヲ切了。</a:t>
            </a:r>
            <a:endParaRPr kumimoji="1" lang="ja-JP" altLang="en-US" sz="2600">
              <a:latin typeface="ＭＳ 明朝"/>
              <a:ea typeface="ＭＳ 明朝"/>
              <a:cs typeface="ＭＳ 明朝"/>
            </a:endParaRPr>
          </a:p>
        </p:txBody>
      </p:sp>
      <p:sp>
        <p:nvSpPr>
          <p:cNvPr id="6" name="TextBox 5"/>
          <p:cNvSpPr txBox="1"/>
          <p:nvPr/>
        </p:nvSpPr>
        <p:spPr>
          <a:xfrm>
            <a:off x="4134069" y="2259724"/>
            <a:ext cx="4247931" cy="2169825"/>
          </a:xfrm>
          <a:prstGeom prst="rect">
            <a:avLst/>
          </a:prstGeom>
          <a:noFill/>
        </p:spPr>
        <p:txBody>
          <a:bodyPr wrap="square" rtlCol="0">
            <a:spAutoFit/>
          </a:bodyPr>
          <a:lstStyle/>
          <a:p>
            <a:r>
              <a:rPr lang="en-US" altLang="ja-JP" sz="2700" smtClean="0">
                <a:latin typeface="Times"/>
                <a:cs typeface="Times"/>
              </a:rPr>
              <a:t>Bunki 1/6/17, “‘Recently you people have been living too comfortably,’ he said as I was trying to escape but was cut down.” </a:t>
            </a:r>
            <a:endParaRPr kumimoji="1" lang="ja-JP" altLang="en-US" sz="2700">
              <a:latin typeface="Times"/>
              <a:cs typeface="Time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extBox 9"/>
          <p:cNvSpPr txBox="1"/>
          <p:nvPr/>
        </p:nvSpPr>
        <p:spPr>
          <a:xfrm>
            <a:off x="4638728" y="1133356"/>
            <a:ext cx="4252167" cy="5724644"/>
          </a:xfrm>
          <a:prstGeom prst="rect">
            <a:avLst/>
          </a:prstGeom>
          <a:noFill/>
        </p:spPr>
        <p:txBody>
          <a:bodyPr wrap="square" rtlCol="0">
            <a:spAutoFit/>
          </a:bodyPr>
          <a:lstStyle/>
          <a:p>
            <a:r>
              <a:rPr lang="en-US" sz="2900" dirty="0" err="1">
                <a:latin typeface="Times"/>
                <a:cs typeface="Times"/>
              </a:rPr>
              <a:t>Bunki</a:t>
            </a:r>
            <a:r>
              <a:rPr lang="en-US" sz="2900" dirty="0">
                <a:latin typeface="Times"/>
                <a:cs typeface="Times"/>
              </a:rPr>
              <a:t> 2/10/30: “However, as for the taxes paid in lieu in </a:t>
            </a:r>
            <a:r>
              <a:rPr lang="en-US" sz="2900" dirty="0" err="1">
                <a:latin typeface="Times"/>
                <a:cs typeface="Times"/>
              </a:rPr>
              <a:t>corvee</a:t>
            </a:r>
            <a:r>
              <a:rPr lang="en-US" sz="2900" dirty="0">
                <a:latin typeface="Times"/>
                <a:cs typeface="Times"/>
              </a:rPr>
              <a:t>, a three-month portion is due within the year.  [We ask] that you pardon the remaining portion.  In making this request we agree that from next year we will not be negligent in the least in paying the various levies [to his lordship</a:t>
            </a:r>
            <a:r>
              <a:rPr lang="en-US" sz="2900">
                <a:latin typeface="Times"/>
                <a:cs typeface="Times"/>
              </a:rPr>
              <a:t>]</a:t>
            </a:r>
            <a:r>
              <a:rPr lang="en-US" sz="2900" smtClean="0">
                <a:latin typeface="Times"/>
                <a:cs typeface="Times"/>
              </a:rPr>
              <a:t>.”  </a:t>
            </a:r>
            <a:endParaRPr lang="en-US" sz="2900" dirty="0">
              <a:latin typeface="Times"/>
              <a:cs typeface="Times"/>
            </a:endParaRPr>
          </a:p>
          <a:p>
            <a:endParaRPr kumimoji="1" lang="ja-JP" altLang="en-US" dirty="0"/>
          </a:p>
        </p:txBody>
      </p:sp>
      <p:sp>
        <p:nvSpPr>
          <p:cNvPr id="11" name="TextBox 10"/>
          <p:cNvSpPr txBox="1"/>
          <p:nvPr/>
        </p:nvSpPr>
        <p:spPr>
          <a:xfrm>
            <a:off x="0" y="1261241"/>
            <a:ext cx="3847207" cy="5224922"/>
          </a:xfrm>
          <a:prstGeom prst="rect">
            <a:avLst/>
          </a:prstGeom>
          <a:noFill/>
        </p:spPr>
        <p:txBody>
          <a:bodyPr vert="eaVert" wrap="square" rtlCol="0">
            <a:spAutoFit/>
          </a:bodyPr>
          <a:lstStyle/>
          <a:p>
            <a:r>
              <a:rPr lang="en-US" sz="3400" smtClean="0">
                <a:latin typeface="ＭＳ 明朝"/>
                <a:ea typeface="ＭＳ 明朝"/>
                <a:cs typeface="ＭＳ 明朝"/>
              </a:rPr>
              <a:t>(文亀</a:t>
            </a:r>
            <a:r>
              <a:rPr lang="ja-JP" altLang="en-US" sz="3400" smtClean="0">
                <a:latin typeface="ＭＳ 明朝"/>
                <a:ea typeface="ＭＳ 明朝"/>
                <a:cs typeface="ＭＳ 明朝"/>
              </a:rPr>
              <a:t>二年十月三十日）</a:t>
            </a:r>
            <a:r>
              <a:rPr lang="en-US" sz="3400" smtClean="0">
                <a:latin typeface="ＭＳ 明朝"/>
                <a:ea typeface="ＭＳ 明朝"/>
                <a:cs typeface="ＭＳ 明朝"/>
              </a:rPr>
              <a:t>但夫</a:t>
            </a:r>
            <a:r>
              <a:rPr lang="en-US" sz="3400" dirty="0">
                <a:latin typeface="ＭＳ 明朝"/>
                <a:ea typeface="ＭＳ 明朝"/>
                <a:cs typeface="ＭＳ 明朝"/>
              </a:rPr>
              <a:t>銭之事ハ当年中ニ三ヶ月分沙汰可申候。相残分ハ相閣候て可被下候、如此申入候上者、来年より時々の成物等不可有無沙汰候。</a:t>
            </a:r>
          </a:p>
          <a:p>
            <a:endParaRPr kumimoji="1" lang="ja-JP" altLang="en-US" sz="3400" dirty="0"/>
          </a:p>
        </p:txBody>
      </p:sp>
      <p:sp>
        <p:nvSpPr>
          <p:cNvPr id="4" name="TextBox 3"/>
          <p:cNvSpPr txBox="1"/>
          <p:nvPr/>
        </p:nvSpPr>
        <p:spPr>
          <a:xfrm>
            <a:off x="681000" y="269632"/>
            <a:ext cx="6761655" cy="523220"/>
          </a:xfrm>
          <a:prstGeom prst="rect">
            <a:avLst/>
          </a:prstGeom>
          <a:noFill/>
        </p:spPr>
        <p:txBody>
          <a:bodyPr wrap="square" rtlCol="0">
            <a:spAutoFit/>
          </a:bodyPr>
          <a:lstStyle/>
          <a:p>
            <a:r>
              <a:rPr lang="en-US" altLang="ja-JP" sz="2800" smtClean="0">
                <a:latin typeface="Times"/>
                <a:cs typeface="Times"/>
              </a:rPr>
              <a:t>e. </a:t>
            </a:r>
            <a:r>
              <a:rPr lang="ja-JP" altLang="en-US" sz="2800" smtClean="0">
                <a:latin typeface="ＭＳ 明朝"/>
                <a:ea typeface="ＭＳ 明朝"/>
                <a:cs typeface="ＭＳ 明朝"/>
              </a:rPr>
              <a:t>夫銭</a:t>
            </a:r>
            <a:r>
              <a:rPr lang="en-US" altLang="ja-JP" sz="2800" smtClean="0"/>
              <a:t>, </a:t>
            </a:r>
            <a:r>
              <a:rPr lang="en-US" altLang="ja-JP" sz="2800" i="1" smtClean="0">
                <a:latin typeface="Times"/>
                <a:cs typeface="Times"/>
              </a:rPr>
              <a:t>busen</a:t>
            </a:r>
            <a:r>
              <a:rPr lang="en-US" altLang="ja-JP" sz="2800" smtClean="0">
                <a:latin typeface="Times"/>
                <a:cs typeface="Times"/>
              </a:rPr>
              <a:t>, taxes paid in lieu of </a:t>
            </a:r>
            <a:r>
              <a:rPr lang="en-US" altLang="ja-JP" sz="2800" i="1" smtClean="0">
                <a:latin typeface="Times"/>
                <a:cs typeface="Times"/>
              </a:rPr>
              <a:t>corvee</a:t>
            </a:r>
            <a:endParaRPr kumimoji="1" lang="ja-JP" altLang="en-US" sz="2800">
              <a:latin typeface="Times"/>
              <a:cs typeface="Time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383861" y="1302990"/>
            <a:ext cx="7479862" cy="600164"/>
          </a:xfrm>
          <a:prstGeom prst="rect">
            <a:avLst/>
          </a:prstGeom>
          <a:noFill/>
        </p:spPr>
        <p:txBody>
          <a:bodyPr wrap="square" rtlCol="0">
            <a:spAutoFit/>
          </a:bodyPr>
          <a:lstStyle/>
          <a:p>
            <a:r>
              <a:rPr lang="en-US" altLang="ja-JP" sz="3300" smtClean="0">
                <a:latin typeface="Times"/>
                <a:cs typeface="Times"/>
              </a:rPr>
              <a:t>f. </a:t>
            </a:r>
            <a:r>
              <a:rPr lang="ja-JP" altLang="en-US" sz="3300" smtClean="0">
                <a:latin typeface="ＭＳ 明朝"/>
                <a:ea typeface="ＭＳ 明朝"/>
                <a:cs typeface="ＭＳ 明朝"/>
              </a:rPr>
              <a:t>彼岸銭</a:t>
            </a:r>
            <a:r>
              <a:rPr lang="en-US" altLang="ja-JP" sz="3300" smtClean="0">
                <a:latin typeface="Times"/>
                <a:cs typeface="Times"/>
              </a:rPr>
              <a:t>, </a:t>
            </a:r>
            <a:r>
              <a:rPr lang="en-US" altLang="ja-JP" sz="3300" i="1" smtClean="0">
                <a:latin typeface="Times"/>
                <a:cs typeface="Times"/>
              </a:rPr>
              <a:t>higansen, </a:t>
            </a:r>
            <a:r>
              <a:rPr lang="en-US" altLang="ja-JP" sz="3300" smtClean="0">
                <a:latin typeface="Times"/>
                <a:cs typeface="Times"/>
              </a:rPr>
              <a:t>equinoctial tax </a:t>
            </a:r>
            <a:endParaRPr kumimoji="1" lang="ja-JP" altLang="en-US" sz="3300">
              <a:latin typeface="Times"/>
              <a:cs typeface="Time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131366" y="130038"/>
            <a:ext cx="4616648" cy="6727962"/>
          </a:xfrm>
          <a:prstGeom prst="rect">
            <a:avLst/>
          </a:prstGeom>
          <a:noFill/>
        </p:spPr>
        <p:txBody>
          <a:bodyPr vert="eaVert" wrap="square" rtlCol="0">
            <a:spAutoFit/>
          </a:bodyPr>
          <a:lstStyle/>
          <a:p>
            <a:r>
              <a:rPr lang="en-US" sz="3200" smtClean="0">
                <a:latin typeface="ＭＳ 明朝"/>
                <a:ea typeface="ＭＳ 明朝"/>
                <a:cs typeface="ＭＳ 明朝"/>
              </a:rPr>
              <a:t>(文</a:t>
            </a:r>
            <a:r>
              <a:rPr lang="en-US" sz="3200" dirty="0" smtClean="0">
                <a:latin typeface="ＭＳ 明朝"/>
                <a:ea typeface="ＭＳ 明朝"/>
                <a:cs typeface="ＭＳ 明朝"/>
              </a:rPr>
              <a:t>亀</a:t>
            </a:r>
            <a:r>
              <a:rPr lang="ja-JP" altLang="en-US" sz="3200" dirty="0" smtClean="0">
                <a:latin typeface="ＭＳ 明朝"/>
                <a:ea typeface="ＭＳ 明朝"/>
                <a:cs typeface="ＭＳ 明朝"/>
              </a:rPr>
              <a:t>元年</a:t>
            </a:r>
            <a:r>
              <a:rPr lang="ja-JP" altLang="en-US" sz="3200" smtClean="0">
                <a:latin typeface="ＭＳ 明朝"/>
                <a:ea typeface="ＭＳ 明朝"/>
                <a:cs typeface="ＭＳ 明朝"/>
              </a:rPr>
              <a:t>五月十六日）</a:t>
            </a:r>
            <a:r>
              <a:rPr lang="en-US" altLang="ja-JP" sz="3200" smtClean="0">
                <a:latin typeface="ＭＳ 明朝"/>
                <a:ea typeface="ＭＳ 明朝"/>
                <a:cs typeface="ＭＳ 明朝"/>
              </a:rPr>
              <a:t>　</a:t>
            </a:r>
            <a:r>
              <a:rPr lang="en-US" sz="3200" smtClean="0">
                <a:latin typeface="ＭＳ 明朝"/>
                <a:ea typeface="ＭＳ 明朝"/>
                <a:cs typeface="ＭＳ 明朝"/>
              </a:rPr>
              <a:t>者</a:t>
            </a:r>
            <a:r>
              <a:rPr lang="en-US" sz="3200" dirty="0" err="1">
                <a:latin typeface="ＭＳ 明朝"/>
                <a:ea typeface="ＭＳ 明朝"/>
                <a:cs typeface="ＭＳ 明朝"/>
              </a:rPr>
              <a:t>在利自日根野参候。昨日依召也。申云。去二月彼岸銭事此間加催促、今朝且納之了。今耕作時分百姓等難儀之時分也。来月中令延引者可畏存之由雖詫言申、不可叶由仰付、小々如此沙汰云々。神妙之由仰之。来月ハ反銭事又可催促</a:t>
            </a:r>
            <a:r>
              <a:rPr lang="ja-JP" altLang="en-US" sz="3200" dirty="0" err="1">
                <a:latin typeface="ＭＳ 明朝"/>
                <a:ea typeface="ＭＳ 明朝"/>
                <a:cs typeface="ＭＳ 明朝"/>
              </a:rPr>
              <a:t>条</a:t>
            </a:r>
            <a:r>
              <a:rPr lang="en-US" sz="3200" dirty="0" err="1">
                <a:latin typeface="ＭＳ 明朝"/>
                <a:ea typeface="ＭＳ 明朝"/>
                <a:cs typeface="ＭＳ 明朝"/>
              </a:rPr>
              <a:t>、於彼岸銭者不可延引也</a:t>
            </a:r>
            <a:r>
              <a:rPr lang="en-US" sz="3200" dirty="0">
                <a:latin typeface="ＭＳ 明朝"/>
                <a:ea typeface="ＭＳ 明朝"/>
                <a:cs typeface="ＭＳ 明朝"/>
              </a:rPr>
              <a:t>。</a:t>
            </a:r>
          </a:p>
          <a:p>
            <a:endParaRPr kumimoji="1" lang="ja-JP" altLang="en-US" sz="3200" dirty="0"/>
          </a:p>
        </p:txBody>
      </p:sp>
      <p:sp>
        <p:nvSpPr>
          <p:cNvPr id="9" name="Rectangle 8"/>
          <p:cNvSpPr/>
          <p:nvPr/>
        </p:nvSpPr>
        <p:spPr>
          <a:xfrm>
            <a:off x="4914842" y="183931"/>
            <a:ext cx="4229158" cy="6232476"/>
          </a:xfrm>
          <a:prstGeom prst="rect">
            <a:avLst/>
          </a:prstGeom>
        </p:spPr>
        <p:txBody>
          <a:bodyPr wrap="square">
            <a:spAutoFit/>
          </a:bodyPr>
          <a:lstStyle/>
          <a:p>
            <a:r>
              <a:rPr lang="en-US" sz="2100" dirty="0" err="1">
                <a:latin typeface="Times"/>
                <a:cs typeface="Times"/>
              </a:rPr>
              <a:t>Bunki</a:t>
            </a:r>
            <a:r>
              <a:rPr lang="en-US" sz="2100" dirty="0">
                <a:latin typeface="Times"/>
                <a:cs typeface="Times"/>
              </a:rPr>
              <a:t> 1/5/16, In other matters, </a:t>
            </a:r>
            <a:r>
              <a:rPr lang="en-US" sz="2100" dirty="0" err="1">
                <a:latin typeface="Times"/>
                <a:cs typeface="Times"/>
              </a:rPr>
              <a:t>Aritoshi</a:t>
            </a:r>
            <a:r>
              <a:rPr lang="en-US" sz="2100" dirty="0">
                <a:latin typeface="Times"/>
                <a:cs typeface="Times"/>
              </a:rPr>
              <a:t> came from </a:t>
            </a:r>
            <a:r>
              <a:rPr lang="en-US" sz="2100" dirty="0" err="1">
                <a:latin typeface="Times"/>
                <a:cs typeface="Times"/>
              </a:rPr>
              <a:t>Hineno</a:t>
            </a:r>
            <a:r>
              <a:rPr lang="en-US" sz="2100" dirty="0">
                <a:latin typeface="Times"/>
                <a:cs typeface="Times"/>
              </a:rPr>
              <a:t>; I had summoned him yesterday.  He said that “he had been urging [the farmers] recently to pay the second month equinoctial </a:t>
            </a:r>
            <a:r>
              <a:rPr lang="en-US" sz="2100" dirty="0" smtClean="0">
                <a:latin typeface="Times"/>
                <a:cs typeface="Times"/>
              </a:rPr>
              <a:t>tax, and </a:t>
            </a:r>
            <a:r>
              <a:rPr lang="en-US" sz="2100" dirty="0">
                <a:latin typeface="Times"/>
                <a:cs typeface="Times"/>
              </a:rPr>
              <a:t>just this morning had collected it, but incompletely.  Because this is the planting season, it is a difficult time for the farmers.  They petitioned him, saying that if the collection of this tax could be put off until the middle of next month, they would be much obliged, but </a:t>
            </a:r>
            <a:r>
              <a:rPr lang="en-US" sz="2100" dirty="0" err="1">
                <a:latin typeface="Times"/>
                <a:cs typeface="Times"/>
              </a:rPr>
              <a:t>Aritoshi</a:t>
            </a:r>
            <a:r>
              <a:rPr lang="en-US" sz="2100" dirty="0">
                <a:latin typeface="Times"/>
                <a:cs typeface="Times"/>
              </a:rPr>
              <a:t> had told them this couldn’t be done, and so he had been able to accomplish just this.”  I told him that this was fine.  Next month, the </a:t>
            </a:r>
            <a:r>
              <a:rPr lang="en-US" sz="2100" i="1" dirty="0" err="1">
                <a:latin typeface="Times"/>
                <a:cs typeface="Times"/>
              </a:rPr>
              <a:t>tansen</a:t>
            </a:r>
            <a:r>
              <a:rPr lang="en-US" sz="2100" i="1" dirty="0">
                <a:latin typeface="Times"/>
                <a:cs typeface="Times"/>
              </a:rPr>
              <a:t> </a:t>
            </a:r>
            <a:r>
              <a:rPr lang="en-US" sz="2100" dirty="0">
                <a:latin typeface="Times"/>
                <a:cs typeface="Times"/>
              </a:rPr>
              <a:t>would be due, so the </a:t>
            </a:r>
            <a:r>
              <a:rPr lang="en-US" sz="2100" i="1" dirty="0" err="1">
                <a:latin typeface="Times"/>
                <a:cs typeface="Times"/>
              </a:rPr>
              <a:t>higan</a:t>
            </a:r>
            <a:r>
              <a:rPr lang="en-US" sz="2100" i="1" dirty="0">
                <a:latin typeface="Times"/>
                <a:cs typeface="Times"/>
              </a:rPr>
              <a:t> </a:t>
            </a:r>
            <a:r>
              <a:rPr lang="en-US" sz="2100" dirty="0">
                <a:latin typeface="Times"/>
                <a:cs typeface="Times"/>
              </a:rPr>
              <a:t>tax can not be postponed.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55234" y="384603"/>
            <a:ext cx="4893648" cy="5078314"/>
          </a:xfrm>
          <a:prstGeom prst="rect">
            <a:avLst/>
          </a:prstGeom>
          <a:noFill/>
        </p:spPr>
        <p:txBody>
          <a:bodyPr vert="eaVert" wrap="square" rtlCol="0">
            <a:spAutoFit/>
          </a:bodyPr>
          <a:lstStyle/>
          <a:p>
            <a:r>
              <a:rPr lang="ja-JP" altLang="en-US" smtClean="0">
                <a:latin typeface="ＭＳ 明朝"/>
                <a:ea typeface="ＭＳ 明朝"/>
                <a:cs typeface="ＭＳ 明朝"/>
              </a:rPr>
              <a:t>日根野村彼岸銭算用之状  </a:t>
            </a:r>
            <a:r>
              <a:rPr lang="en-US" altLang="ja-JP" smtClean="0">
                <a:latin typeface="ＭＳ 明朝"/>
                <a:ea typeface="ＭＳ 明朝"/>
                <a:cs typeface="ＭＳ 明朝"/>
              </a:rPr>
              <a:t>(</a:t>
            </a:r>
            <a:r>
              <a:rPr lang="ja-JP" altLang="en-US" smtClean="0">
                <a:latin typeface="ＭＳ 明朝"/>
                <a:ea typeface="ＭＳ 明朝"/>
                <a:cs typeface="ＭＳ 明朝"/>
              </a:rPr>
              <a:t>文亀元年</a:t>
            </a:r>
            <a:r>
              <a:rPr lang="en-US" altLang="ja-JP" smtClean="0">
                <a:latin typeface="ＭＳ 明朝"/>
                <a:ea typeface="ＭＳ 明朝"/>
                <a:cs typeface="ＭＳ 明朝"/>
              </a:rPr>
              <a:t>) </a:t>
            </a:r>
          </a:p>
          <a:p>
            <a:r>
              <a:rPr lang="ja-JP" altLang="en-US" smtClean="0">
                <a:latin typeface="ＭＳ 明朝"/>
                <a:ea typeface="ＭＳ 明朝"/>
                <a:cs typeface="ＭＳ 明朝"/>
              </a:rPr>
              <a:t>合壱貫三百文内	但不作分引候て残分也</a:t>
            </a:r>
          </a:p>
          <a:p>
            <a:r>
              <a:rPr lang="ja-JP" altLang="en-US" smtClean="0">
                <a:latin typeface="ＭＳ 明朝"/>
                <a:ea typeface="ＭＳ 明朝"/>
                <a:cs typeface="ＭＳ 明朝"/>
              </a:rPr>
              <a:t>二百文		馬ノ大豆　五月十五日</a:t>
            </a:r>
          </a:p>
          <a:p>
            <a:r>
              <a:rPr lang="ja-JP" altLang="en-US" smtClean="0">
                <a:latin typeface="ＭＳ 明朝"/>
                <a:ea typeface="ＭＳ 明朝"/>
                <a:cs typeface="ＭＳ 明朝"/>
              </a:rPr>
              <a:t>百五十文	こき</a:t>
            </a:r>
            <a:r>
              <a:rPr lang="en-US" altLang="ja-JP" smtClean="0">
                <a:latin typeface="ＭＳ 明朝"/>
                <a:ea typeface="ＭＳ 明朝"/>
                <a:cs typeface="ＭＳ 明朝"/>
              </a:rPr>
              <a:t>(</a:t>
            </a:r>
            <a:r>
              <a:rPr lang="ja-JP" altLang="en-US" smtClean="0">
                <a:latin typeface="ＭＳ 明朝"/>
                <a:ea typeface="ＭＳ 明朝"/>
                <a:cs typeface="ＭＳ 明朝"/>
              </a:rPr>
              <a:t>御器</a:t>
            </a:r>
            <a:r>
              <a:rPr lang="en-US" altLang="ja-JP" smtClean="0">
                <a:latin typeface="ＭＳ 明朝"/>
                <a:ea typeface="ＭＳ 明朝"/>
                <a:cs typeface="ＭＳ 明朝"/>
              </a:rPr>
              <a:t>) </a:t>
            </a:r>
            <a:r>
              <a:rPr lang="ja-JP" altLang="en-US" smtClean="0">
                <a:latin typeface="ＭＳ 明朝"/>
                <a:ea typeface="ＭＳ 明朝"/>
                <a:cs typeface="ＭＳ 明朝"/>
              </a:rPr>
              <a:t>五膳　五月十七日</a:t>
            </a:r>
          </a:p>
          <a:p>
            <a:r>
              <a:rPr lang="ja-JP" altLang="en-US" smtClean="0">
                <a:latin typeface="ＭＳ 明朝"/>
                <a:ea typeface="ＭＳ 明朝"/>
                <a:cs typeface="ＭＳ 明朝"/>
              </a:rPr>
              <a:t>百文		在利借用申候</a:t>
            </a:r>
            <a:r>
              <a:rPr lang="en-US" altLang="ja-JP" smtClean="0">
                <a:latin typeface="ＭＳ 明朝"/>
                <a:ea typeface="ＭＳ 明朝"/>
                <a:cs typeface="ＭＳ 明朝"/>
              </a:rPr>
              <a:t>, </a:t>
            </a:r>
            <a:r>
              <a:rPr lang="ja-JP" altLang="en-US" smtClean="0">
                <a:latin typeface="ＭＳ 明朝"/>
                <a:ea typeface="ＭＳ 明朝"/>
                <a:cs typeface="ＭＳ 明朝"/>
              </a:rPr>
              <a:t>同日</a:t>
            </a:r>
          </a:p>
          <a:p>
            <a:r>
              <a:rPr lang="ja-JP" altLang="en-US" smtClean="0">
                <a:latin typeface="ＭＳ 明朝"/>
                <a:ea typeface="ＭＳ 明朝"/>
                <a:cs typeface="ＭＳ 明朝"/>
              </a:rPr>
              <a:t>七十二文	ひたい</a:t>
            </a:r>
            <a:r>
              <a:rPr lang="en-US" altLang="ja-JP" smtClean="0">
                <a:latin typeface="ＭＳ 明朝"/>
                <a:ea typeface="ＭＳ 明朝"/>
                <a:cs typeface="ＭＳ 明朝"/>
              </a:rPr>
              <a:t>(</a:t>
            </a:r>
            <a:r>
              <a:rPr lang="ja-JP" altLang="en-US" smtClean="0">
                <a:latin typeface="ＭＳ 明朝"/>
                <a:ea typeface="ＭＳ 明朝"/>
                <a:cs typeface="ＭＳ 明朝"/>
              </a:rPr>
              <a:t>干鯛</a:t>
            </a:r>
            <a:r>
              <a:rPr lang="en-US" altLang="ja-JP" smtClean="0">
                <a:latin typeface="ＭＳ 明朝"/>
                <a:ea typeface="ＭＳ 明朝"/>
                <a:cs typeface="ＭＳ 明朝"/>
              </a:rPr>
              <a:t>) </a:t>
            </a:r>
            <a:r>
              <a:rPr lang="ja-JP" altLang="en-US" smtClean="0">
                <a:latin typeface="ＭＳ 明朝"/>
                <a:ea typeface="ＭＳ 明朝"/>
                <a:cs typeface="ＭＳ 明朝"/>
              </a:rPr>
              <a:t>四まい</a:t>
            </a:r>
            <a:r>
              <a:rPr lang="en-US" altLang="ja-JP" smtClean="0">
                <a:latin typeface="ＭＳ 明朝"/>
                <a:ea typeface="ＭＳ 明朝"/>
                <a:cs typeface="ＭＳ 明朝"/>
              </a:rPr>
              <a:t>(</a:t>
            </a:r>
            <a:r>
              <a:rPr lang="ja-JP" altLang="en-US" smtClean="0">
                <a:latin typeface="ＭＳ 明朝"/>
                <a:ea typeface="ＭＳ 明朝"/>
                <a:cs typeface="ＭＳ 明朝"/>
              </a:rPr>
              <a:t>枚</a:t>
            </a:r>
            <a:r>
              <a:rPr lang="en-US" altLang="ja-JP" smtClean="0">
                <a:latin typeface="ＭＳ 明朝"/>
                <a:ea typeface="ＭＳ 明朝"/>
                <a:cs typeface="ＭＳ 明朝"/>
              </a:rPr>
              <a:t>)</a:t>
            </a:r>
          </a:p>
          <a:p>
            <a:r>
              <a:rPr lang="ja-JP" altLang="en-US" smtClean="0">
                <a:latin typeface="ＭＳ 明朝"/>
                <a:ea typeface="ＭＳ 明朝"/>
                <a:cs typeface="ＭＳ 明朝"/>
              </a:rPr>
              <a:t>卅文		はむ</a:t>
            </a:r>
            <a:r>
              <a:rPr lang="en-US" altLang="ja-JP" smtClean="0">
                <a:latin typeface="ＭＳ 明朝"/>
                <a:ea typeface="ＭＳ 明朝"/>
                <a:cs typeface="ＭＳ 明朝"/>
              </a:rPr>
              <a:t>(</a:t>
            </a:r>
            <a:r>
              <a:rPr lang="ja-JP" altLang="en-US" smtClean="0">
                <a:latin typeface="ＭＳ 明朝"/>
                <a:ea typeface="ＭＳ 明朝"/>
                <a:cs typeface="ＭＳ 明朝"/>
              </a:rPr>
              <a:t>鱧</a:t>
            </a:r>
            <a:r>
              <a:rPr lang="en-US" altLang="ja-JP" smtClean="0">
                <a:latin typeface="ＭＳ 明朝"/>
                <a:ea typeface="ＭＳ 明朝"/>
                <a:cs typeface="ＭＳ 明朝"/>
              </a:rPr>
              <a:t>) </a:t>
            </a:r>
            <a:r>
              <a:rPr lang="ja-JP" altLang="en-US" smtClean="0">
                <a:latin typeface="ＭＳ 明朝"/>
                <a:ea typeface="ＭＳ 明朝"/>
                <a:cs typeface="ＭＳ 明朝"/>
              </a:rPr>
              <a:t>四すち </a:t>
            </a:r>
            <a:r>
              <a:rPr lang="en-US" altLang="ja-JP" smtClean="0">
                <a:latin typeface="ＭＳ 明朝"/>
                <a:ea typeface="ＭＳ 明朝"/>
                <a:cs typeface="ＭＳ 明朝"/>
              </a:rPr>
              <a:t>(</a:t>
            </a:r>
            <a:r>
              <a:rPr lang="ja-JP" altLang="en-US" smtClean="0">
                <a:latin typeface="ＭＳ 明朝"/>
                <a:ea typeface="ＭＳ 明朝"/>
                <a:cs typeface="ＭＳ 明朝"/>
              </a:rPr>
              <a:t>筋</a:t>
            </a:r>
            <a:r>
              <a:rPr lang="en-US" altLang="ja-JP" smtClean="0">
                <a:latin typeface="ＭＳ 明朝"/>
                <a:ea typeface="ＭＳ 明朝"/>
                <a:cs typeface="ＭＳ 明朝"/>
              </a:rPr>
              <a:t>)</a:t>
            </a:r>
          </a:p>
          <a:p>
            <a:r>
              <a:rPr lang="ja-JP" altLang="en-US" smtClean="0">
                <a:latin typeface="ＭＳ 明朝"/>
                <a:ea typeface="ＭＳ 明朝"/>
                <a:cs typeface="ＭＳ 明朝"/>
              </a:rPr>
              <a:t>五百文		米代	御在庄用</a:t>
            </a:r>
          </a:p>
          <a:p>
            <a:r>
              <a:rPr lang="ja-JP" altLang="en-US" smtClean="0">
                <a:latin typeface="ＭＳ 明朝"/>
                <a:ea typeface="ＭＳ 明朝"/>
                <a:cs typeface="ＭＳ 明朝"/>
              </a:rPr>
              <a:t>五十文		杉原　ニてう</a:t>
            </a:r>
            <a:r>
              <a:rPr lang="en-US" altLang="ja-JP" smtClean="0">
                <a:latin typeface="ＭＳ 明朝"/>
                <a:ea typeface="ＭＳ 明朝"/>
                <a:cs typeface="ＭＳ 明朝"/>
              </a:rPr>
              <a:t>(</a:t>
            </a:r>
            <a:r>
              <a:rPr lang="ja-JP" altLang="en-US" smtClean="0">
                <a:latin typeface="ＭＳ 明朝"/>
                <a:ea typeface="ＭＳ 明朝"/>
                <a:cs typeface="ＭＳ 明朝"/>
              </a:rPr>
              <a:t>帖</a:t>
            </a:r>
            <a:r>
              <a:rPr lang="en-US" altLang="ja-JP" smtClean="0">
                <a:latin typeface="ＭＳ 明朝"/>
                <a:ea typeface="ＭＳ 明朝"/>
                <a:cs typeface="ＭＳ 明朝"/>
              </a:rPr>
              <a:t>) </a:t>
            </a:r>
            <a:r>
              <a:rPr lang="ja-JP" altLang="en-US" smtClean="0">
                <a:latin typeface="ＭＳ 明朝"/>
                <a:ea typeface="ＭＳ 明朝"/>
                <a:cs typeface="ＭＳ 明朝"/>
              </a:rPr>
              <a:t>五月廿八日</a:t>
            </a:r>
          </a:p>
          <a:p>
            <a:r>
              <a:rPr lang="ja-JP" altLang="en-US" smtClean="0">
                <a:latin typeface="ＭＳ 明朝"/>
                <a:ea typeface="ＭＳ 明朝"/>
                <a:cs typeface="ＭＳ 明朝"/>
              </a:rPr>
              <a:t>廿四文		雑紙　ニてう　同日</a:t>
            </a:r>
          </a:p>
          <a:p>
            <a:r>
              <a:rPr lang="ja-JP" altLang="en-US" smtClean="0">
                <a:latin typeface="ＭＳ 明朝"/>
                <a:ea typeface="ＭＳ 明朝"/>
                <a:cs typeface="ＭＳ 明朝"/>
              </a:rPr>
              <a:t>十文		こせう</a:t>
            </a:r>
            <a:r>
              <a:rPr lang="en-US" altLang="ja-JP" smtClean="0">
                <a:latin typeface="ＭＳ 明朝"/>
                <a:ea typeface="ＭＳ 明朝"/>
                <a:cs typeface="ＭＳ 明朝"/>
              </a:rPr>
              <a:t>(</a:t>
            </a:r>
            <a:r>
              <a:rPr lang="ja-JP" altLang="en-US" smtClean="0">
                <a:latin typeface="ＭＳ 明朝"/>
                <a:ea typeface="ＭＳ 明朝"/>
                <a:cs typeface="ＭＳ 明朝"/>
              </a:rPr>
              <a:t>壺觴</a:t>
            </a:r>
            <a:r>
              <a:rPr lang="en-US" altLang="ja-JP" smtClean="0">
                <a:latin typeface="ＭＳ 明朝"/>
                <a:ea typeface="ＭＳ 明朝"/>
                <a:cs typeface="ＭＳ 明朝"/>
              </a:rPr>
              <a:t>) </a:t>
            </a:r>
            <a:r>
              <a:rPr lang="ja-JP" altLang="en-US" smtClean="0">
                <a:latin typeface="ＭＳ 明朝"/>
                <a:ea typeface="ＭＳ 明朝"/>
                <a:cs typeface="ＭＳ 明朝"/>
              </a:rPr>
              <a:t>一両</a:t>
            </a:r>
          </a:p>
          <a:p>
            <a:r>
              <a:rPr lang="ja-JP" altLang="en-US" smtClean="0">
                <a:latin typeface="ＭＳ 明朝"/>
                <a:ea typeface="ＭＳ 明朝"/>
                <a:cs typeface="ＭＳ 明朝"/>
              </a:rPr>
              <a:t>五十文		御茶椀　一ツ</a:t>
            </a:r>
          </a:p>
          <a:p>
            <a:r>
              <a:rPr lang="ja-JP" altLang="en-US" smtClean="0">
                <a:latin typeface="ＭＳ 明朝"/>
                <a:ea typeface="ＭＳ 明朝"/>
                <a:cs typeface="ＭＳ 明朝"/>
              </a:rPr>
              <a:t>八文		杓　二ツ</a:t>
            </a:r>
          </a:p>
          <a:p>
            <a:r>
              <a:rPr lang="ja-JP" altLang="en-US" smtClean="0">
                <a:latin typeface="ＭＳ 明朝"/>
                <a:ea typeface="ＭＳ 明朝"/>
                <a:cs typeface="ＭＳ 明朝"/>
              </a:rPr>
              <a:t>廿文		御莚	</a:t>
            </a:r>
          </a:p>
          <a:p>
            <a:r>
              <a:rPr lang="ja-JP" altLang="en-US" smtClean="0">
                <a:latin typeface="ＭＳ 明朝"/>
                <a:ea typeface="ＭＳ 明朝"/>
                <a:cs typeface="ＭＳ 明朝"/>
              </a:rPr>
              <a:t>以上壱貫三百九文</a:t>
            </a:r>
          </a:p>
          <a:p>
            <a:r>
              <a:rPr lang="ja-JP" altLang="en-US" smtClean="0">
                <a:latin typeface="ＭＳ 明朝"/>
                <a:ea typeface="ＭＳ 明朝"/>
                <a:cs typeface="ＭＳ 明朝"/>
              </a:rPr>
              <a:t>	</a:t>
            </a:r>
            <a:r>
              <a:rPr lang="en-US" altLang="ja-JP" smtClean="0">
                <a:latin typeface="ＭＳ 明朝"/>
                <a:ea typeface="ＭＳ 明朝"/>
                <a:cs typeface="ＭＳ 明朝"/>
              </a:rPr>
              <a:t>(</a:t>
            </a:r>
            <a:r>
              <a:rPr lang="ja-JP" altLang="en-US" smtClean="0">
                <a:latin typeface="ＭＳ 明朝"/>
                <a:ea typeface="ＭＳ 明朝"/>
                <a:cs typeface="ＭＳ 明朝"/>
              </a:rPr>
              <a:t>石井</a:t>
            </a:r>
            <a:r>
              <a:rPr lang="en-US" altLang="ja-JP" smtClean="0">
                <a:latin typeface="ＭＳ 明朝"/>
                <a:ea typeface="ＭＳ 明朝"/>
                <a:cs typeface="ＭＳ 明朝"/>
              </a:rPr>
              <a:t>) </a:t>
            </a:r>
            <a:r>
              <a:rPr lang="ja-JP" altLang="en-US" smtClean="0">
                <a:latin typeface="ＭＳ 明朝"/>
                <a:ea typeface="ＭＳ 明朝"/>
                <a:cs typeface="ＭＳ 明朝"/>
              </a:rPr>
              <a:t>在利 </a:t>
            </a:r>
            <a:r>
              <a:rPr lang="en-US" altLang="ja-JP" smtClean="0">
                <a:latin typeface="ＭＳ 明朝"/>
                <a:ea typeface="ＭＳ 明朝"/>
                <a:cs typeface="ＭＳ 明朝"/>
              </a:rPr>
              <a:t>(</a:t>
            </a:r>
            <a:r>
              <a:rPr lang="ja-JP" altLang="en-US" smtClean="0">
                <a:latin typeface="ＭＳ 明朝"/>
                <a:ea typeface="ＭＳ 明朝"/>
                <a:cs typeface="ＭＳ 明朝"/>
              </a:rPr>
              <a:t>花押</a:t>
            </a:r>
            <a:r>
              <a:rPr lang="en-US" altLang="ja-JP" smtClean="0">
                <a:latin typeface="ＭＳ 明朝"/>
                <a:ea typeface="ＭＳ 明朝"/>
                <a:cs typeface="ＭＳ 明朝"/>
              </a:rPr>
              <a:t>)　</a:t>
            </a:r>
          </a:p>
          <a:p>
            <a:r>
              <a:rPr lang="ja-JP" altLang="en-US" smtClean="0">
                <a:latin typeface="ＭＳ 明朝"/>
                <a:ea typeface="ＭＳ 明朝"/>
                <a:cs typeface="ＭＳ 明朝"/>
              </a:rPr>
              <a:t>	</a:t>
            </a:r>
            <a:r>
              <a:rPr lang="en-US" altLang="ja-JP" smtClean="0">
                <a:latin typeface="ＭＳ 明朝"/>
                <a:ea typeface="ＭＳ 明朝"/>
                <a:cs typeface="ＭＳ 明朝"/>
              </a:rPr>
              <a:t>(</a:t>
            </a:r>
            <a:r>
              <a:rPr lang="ja-JP" altLang="en-US" smtClean="0">
                <a:latin typeface="ＭＳ 明朝"/>
                <a:ea typeface="ＭＳ 明朝"/>
                <a:cs typeface="ＭＳ 明朝"/>
              </a:rPr>
              <a:t>信濃小路</a:t>
            </a:r>
            <a:r>
              <a:rPr lang="en-US" altLang="ja-JP" smtClean="0">
                <a:latin typeface="ＭＳ 明朝"/>
                <a:ea typeface="ＭＳ 明朝"/>
                <a:cs typeface="ＭＳ 明朝"/>
              </a:rPr>
              <a:t>) </a:t>
            </a:r>
            <a:r>
              <a:rPr lang="ja-JP" altLang="en-US" smtClean="0">
                <a:latin typeface="ＭＳ 明朝"/>
                <a:ea typeface="ＭＳ 明朝"/>
                <a:cs typeface="ＭＳ 明朝"/>
              </a:rPr>
              <a:t>長盛 </a:t>
            </a:r>
            <a:r>
              <a:rPr lang="en-US" altLang="ja-JP" smtClean="0">
                <a:latin typeface="ＭＳ 明朝"/>
                <a:ea typeface="ＭＳ 明朝"/>
                <a:cs typeface="ＭＳ 明朝"/>
              </a:rPr>
              <a:t>(</a:t>
            </a:r>
            <a:r>
              <a:rPr lang="ja-JP" altLang="en-US" smtClean="0">
                <a:latin typeface="ＭＳ 明朝"/>
                <a:ea typeface="ＭＳ 明朝"/>
                <a:cs typeface="ＭＳ 明朝"/>
              </a:rPr>
              <a:t>花押）</a:t>
            </a:r>
            <a:endParaRPr kumimoji="1" lang="ja-JP" altLang="en-US">
              <a:latin typeface="ＭＳ 明朝"/>
              <a:ea typeface="ＭＳ 明朝"/>
              <a:cs typeface="ＭＳ 明朝"/>
            </a:endParaRPr>
          </a:p>
        </p:txBody>
      </p:sp>
      <p:sp>
        <p:nvSpPr>
          <p:cNvPr id="5" name="TextBox 4"/>
          <p:cNvSpPr txBox="1"/>
          <p:nvPr/>
        </p:nvSpPr>
        <p:spPr>
          <a:xfrm>
            <a:off x="4738414" y="271517"/>
            <a:ext cx="4501931" cy="5355313"/>
          </a:xfrm>
          <a:prstGeom prst="rect">
            <a:avLst/>
          </a:prstGeom>
          <a:noFill/>
        </p:spPr>
        <p:txBody>
          <a:bodyPr wrap="square" rtlCol="0">
            <a:spAutoFit/>
          </a:bodyPr>
          <a:lstStyle/>
          <a:p>
            <a:r>
              <a:rPr lang="en-US" altLang="ja-JP" smtClean="0">
                <a:latin typeface="Times"/>
                <a:cs typeface="Times"/>
              </a:rPr>
              <a:t>Accounting Document for Hineno Village 　　　	Equinoctial Week </a:t>
            </a:r>
            <a:r>
              <a:rPr lang="en-US" altLang="ja-JP" i="1" smtClean="0">
                <a:latin typeface="Times"/>
                <a:cs typeface="Times"/>
              </a:rPr>
              <a:t>Tansen  </a:t>
            </a:r>
            <a:r>
              <a:rPr lang="en-US" altLang="ja-JP" smtClean="0">
                <a:latin typeface="Times"/>
                <a:cs typeface="Times"/>
              </a:rPr>
              <a:t>(Bunki 1) </a:t>
            </a:r>
          </a:p>
          <a:p>
            <a:r>
              <a:rPr lang="en-US" altLang="ja-JP" smtClean="0">
                <a:latin typeface="Times"/>
                <a:cs typeface="Times"/>
              </a:rPr>
              <a:t>Of the total of 1 </a:t>
            </a:r>
            <a:r>
              <a:rPr lang="en-US" altLang="ja-JP" i="1" smtClean="0">
                <a:latin typeface="Times"/>
                <a:cs typeface="Times"/>
              </a:rPr>
              <a:t>kan </a:t>
            </a:r>
            <a:r>
              <a:rPr lang="en-US" altLang="ja-JP" smtClean="0">
                <a:latin typeface="Times"/>
                <a:cs typeface="Times"/>
              </a:rPr>
              <a:t>300 </a:t>
            </a:r>
            <a:r>
              <a:rPr lang="en-US" altLang="ja-JP" i="1" smtClean="0">
                <a:latin typeface="Times"/>
                <a:cs typeface="Times"/>
              </a:rPr>
              <a:t>mon</a:t>
            </a:r>
            <a:r>
              <a:rPr lang="en-US" altLang="ja-JP" smtClean="0">
                <a:latin typeface="Times"/>
                <a:cs typeface="Times"/>
              </a:rPr>
              <a:t>: (but this is just what remains minus the unproductive land) </a:t>
            </a:r>
          </a:p>
          <a:p>
            <a:r>
              <a:rPr lang="en-US" altLang="ja-JP" smtClean="0">
                <a:latin typeface="Times"/>
                <a:cs typeface="Times"/>
              </a:rPr>
              <a:t>200 </a:t>
            </a:r>
            <a:r>
              <a:rPr lang="en-US" altLang="ja-JP" i="1" smtClean="0">
                <a:latin typeface="Times"/>
                <a:cs typeface="Times"/>
              </a:rPr>
              <a:t>mon</a:t>
            </a:r>
            <a:r>
              <a:rPr lang="en-US" altLang="ja-JP" smtClean="0">
                <a:latin typeface="Times"/>
                <a:cs typeface="Times"/>
              </a:rPr>
              <a:t>		beans for the horses,  5/15</a:t>
            </a:r>
          </a:p>
          <a:p>
            <a:r>
              <a:rPr lang="en-US" altLang="ja-JP" smtClean="0">
                <a:latin typeface="Times"/>
                <a:cs typeface="Times"/>
              </a:rPr>
              <a:t>150 </a:t>
            </a:r>
            <a:r>
              <a:rPr lang="en-US" altLang="ja-JP" i="1" smtClean="0">
                <a:latin typeface="Times"/>
                <a:cs typeface="Times"/>
              </a:rPr>
              <a:t>mon</a:t>
            </a:r>
            <a:r>
              <a:rPr lang="en-US" altLang="ja-JP" smtClean="0">
                <a:latin typeface="Times"/>
                <a:cs typeface="Times"/>
              </a:rPr>
              <a:t>		dishware: five trays,  5/17</a:t>
            </a:r>
          </a:p>
          <a:p>
            <a:r>
              <a:rPr lang="en-US" altLang="ja-JP" smtClean="0">
                <a:latin typeface="Times"/>
                <a:cs typeface="Times"/>
              </a:rPr>
              <a:t>100 </a:t>
            </a:r>
            <a:r>
              <a:rPr lang="en-US" altLang="ja-JP" i="1" smtClean="0">
                <a:latin typeface="Times"/>
                <a:cs typeface="Times"/>
              </a:rPr>
              <a:t>mon </a:t>
            </a:r>
            <a:r>
              <a:rPr lang="en-US" altLang="ja-JP" smtClean="0">
                <a:latin typeface="Times"/>
                <a:cs typeface="Times"/>
              </a:rPr>
              <a:t>		borrowed by Aritoshi, same    </a:t>
            </a:r>
          </a:p>
          <a:p>
            <a:r>
              <a:rPr lang="en-US" altLang="ja-JP" smtClean="0">
                <a:latin typeface="Times"/>
                <a:cs typeface="Times"/>
              </a:rPr>
              <a:t>72 </a:t>
            </a:r>
            <a:r>
              <a:rPr lang="en-US" altLang="ja-JP" i="1" smtClean="0">
                <a:latin typeface="Times"/>
                <a:cs typeface="Times"/>
              </a:rPr>
              <a:t>mon </a:t>
            </a:r>
            <a:r>
              <a:rPr lang="en-US" altLang="ja-JP" smtClean="0">
                <a:latin typeface="Times"/>
                <a:cs typeface="Times"/>
              </a:rPr>
              <a:t>		sea bream, four slabs</a:t>
            </a:r>
          </a:p>
          <a:p>
            <a:r>
              <a:rPr lang="en-US" altLang="ja-JP" smtClean="0">
                <a:latin typeface="Times"/>
                <a:cs typeface="Times"/>
              </a:rPr>
              <a:t>30 </a:t>
            </a:r>
            <a:r>
              <a:rPr lang="en-US" altLang="ja-JP" i="1" smtClean="0">
                <a:latin typeface="Times"/>
                <a:cs typeface="Times"/>
              </a:rPr>
              <a:t>mon </a:t>
            </a:r>
            <a:r>
              <a:rPr lang="en-US" altLang="ja-JP" smtClean="0">
                <a:latin typeface="Times"/>
                <a:cs typeface="Times"/>
              </a:rPr>
              <a:t>		sea eel, four lengths </a:t>
            </a:r>
          </a:p>
          <a:p>
            <a:r>
              <a:rPr lang="en-US" altLang="ja-JP" smtClean="0">
                <a:latin typeface="Times"/>
                <a:cs typeface="Times"/>
              </a:rPr>
              <a:t>500 </a:t>
            </a:r>
            <a:r>
              <a:rPr lang="en-US" altLang="ja-JP" i="1" smtClean="0">
                <a:latin typeface="Times"/>
                <a:cs typeface="Times"/>
              </a:rPr>
              <a:t>mon </a:t>
            </a:r>
            <a:r>
              <a:rPr lang="en-US" altLang="ja-JP" smtClean="0">
                <a:latin typeface="Times"/>
                <a:cs typeface="Times"/>
              </a:rPr>
              <a:t>		rice payment, monthly expense </a:t>
            </a:r>
          </a:p>
          <a:p>
            <a:r>
              <a:rPr lang="en-US" altLang="ja-JP" smtClean="0">
                <a:latin typeface="Times"/>
                <a:cs typeface="Times"/>
              </a:rPr>
              <a:t>50 </a:t>
            </a:r>
            <a:r>
              <a:rPr lang="en-US" altLang="ja-JP" i="1" smtClean="0">
                <a:latin typeface="Times"/>
                <a:cs typeface="Times"/>
              </a:rPr>
              <a:t>mon </a:t>
            </a:r>
            <a:r>
              <a:rPr lang="en-US" altLang="ja-JP" smtClean="0">
                <a:latin typeface="Times"/>
                <a:cs typeface="Times"/>
              </a:rPr>
              <a:t>		sugiwara [paper], 2 quires, 5/28  </a:t>
            </a:r>
          </a:p>
          <a:p>
            <a:r>
              <a:rPr lang="en-US" altLang="ja-JP" smtClean="0">
                <a:latin typeface="Times"/>
                <a:cs typeface="Times"/>
              </a:rPr>
              <a:t>24 </a:t>
            </a:r>
            <a:r>
              <a:rPr lang="en-US" altLang="ja-JP" i="1" smtClean="0">
                <a:latin typeface="Times"/>
                <a:cs typeface="Times"/>
              </a:rPr>
              <a:t>mon </a:t>
            </a:r>
            <a:r>
              <a:rPr lang="en-US" altLang="ja-JP" smtClean="0">
                <a:latin typeface="Times"/>
                <a:cs typeface="Times"/>
              </a:rPr>
              <a:t>		various paper, 2 quires, same </a:t>
            </a:r>
          </a:p>
          <a:p>
            <a:r>
              <a:rPr lang="en-US" altLang="ja-JP" smtClean="0">
                <a:latin typeface="Times"/>
                <a:cs typeface="Times"/>
              </a:rPr>
              <a:t>10 </a:t>
            </a:r>
            <a:r>
              <a:rPr lang="en-US" altLang="ja-JP" i="1" smtClean="0">
                <a:latin typeface="Times"/>
                <a:cs typeface="Times"/>
              </a:rPr>
              <a:t>mon </a:t>
            </a:r>
            <a:r>
              <a:rPr lang="en-US" altLang="ja-JP" smtClean="0">
                <a:latin typeface="Times"/>
                <a:cs typeface="Times"/>
              </a:rPr>
              <a:t>		jars/drinkware?, one pair </a:t>
            </a:r>
          </a:p>
          <a:p>
            <a:r>
              <a:rPr lang="en-US" altLang="ja-JP" smtClean="0">
                <a:latin typeface="Times"/>
                <a:cs typeface="Times"/>
              </a:rPr>
              <a:t>50 </a:t>
            </a:r>
            <a:r>
              <a:rPr lang="en-US" altLang="ja-JP" i="1" smtClean="0">
                <a:latin typeface="Times"/>
                <a:cs typeface="Times"/>
              </a:rPr>
              <a:t>mon </a:t>
            </a:r>
            <a:r>
              <a:rPr lang="en-US" altLang="ja-JP" smtClean="0">
                <a:latin typeface="Times"/>
                <a:cs typeface="Times"/>
              </a:rPr>
              <a:t>		teabowl, one </a:t>
            </a:r>
          </a:p>
          <a:p>
            <a:r>
              <a:rPr lang="en-US" altLang="ja-JP" smtClean="0">
                <a:latin typeface="Times"/>
                <a:cs typeface="Times"/>
              </a:rPr>
              <a:t>8 </a:t>
            </a:r>
            <a:r>
              <a:rPr lang="en-US" altLang="ja-JP" i="1" smtClean="0">
                <a:latin typeface="Times"/>
                <a:cs typeface="Times"/>
              </a:rPr>
              <a:t>mon </a:t>
            </a:r>
            <a:r>
              <a:rPr lang="en-US" altLang="ja-JP" smtClean="0">
                <a:latin typeface="Times"/>
                <a:cs typeface="Times"/>
              </a:rPr>
              <a:t>		ladles, two</a:t>
            </a:r>
          </a:p>
          <a:p>
            <a:r>
              <a:rPr lang="en-US" altLang="ja-JP" smtClean="0">
                <a:latin typeface="Times"/>
                <a:cs typeface="Times"/>
              </a:rPr>
              <a:t>20 </a:t>
            </a:r>
            <a:r>
              <a:rPr lang="en-US" altLang="ja-JP" i="1" smtClean="0">
                <a:latin typeface="Times"/>
                <a:cs typeface="Times"/>
              </a:rPr>
              <a:t>mon </a:t>
            </a:r>
            <a:r>
              <a:rPr lang="en-US" altLang="ja-JP" smtClean="0">
                <a:latin typeface="Times"/>
                <a:cs typeface="Times"/>
              </a:rPr>
              <a:t>		straw mat </a:t>
            </a:r>
          </a:p>
          <a:p>
            <a:r>
              <a:rPr lang="en-US" altLang="ja-JP" smtClean="0">
                <a:latin typeface="Times"/>
                <a:cs typeface="Times"/>
              </a:rPr>
              <a:t>Total above, 1 </a:t>
            </a:r>
            <a:r>
              <a:rPr lang="en-US" altLang="ja-JP" i="1" smtClean="0">
                <a:latin typeface="Times"/>
                <a:cs typeface="Times"/>
              </a:rPr>
              <a:t>kan</a:t>
            </a:r>
            <a:r>
              <a:rPr lang="en-US" altLang="ja-JP" smtClean="0">
                <a:latin typeface="Times"/>
                <a:cs typeface="Times"/>
              </a:rPr>
              <a:t>, 390 </a:t>
            </a:r>
            <a:r>
              <a:rPr lang="en-US" altLang="ja-JP" i="1" smtClean="0">
                <a:latin typeface="Times"/>
                <a:cs typeface="Times"/>
              </a:rPr>
              <a:t>mon </a:t>
            </a:r>
          </a:p>
          <a:p>
            <a:r>
              <a:rPr lang="ja-JP" altLang="en-US" smtClean="0">
                <a:latin typeface="Times"/>
                <a:cs typeface="Times"/>
              </a:rPr>
              <a:t>	</a:t>
            </a:r>
            <a:r>
              <a:rPr lang="en-US" altLang="ja-JP" smtClean="0">
                <a:latin typeface="Times"/>
                <a:cs typeface="Times"/>
              </a:rPr>
              <a:t>Aritoshi  (cipher)  </a:t>
            </a:r>
          </a:p>
          <a:p>
            <a:r>
              <a:rPr lang="ja-JP" altLang="en-US" smtClean="0">
                <a:latin typeface="Times"/>
                <a:cs typeface="Times"/>
              </a:rPr>
              <a:t>	</a:t>
            </a:r>
            <a:r>
              <a:rPr lang="en-US" altLang="ja-JP" smtClean="0">
                <a:latin typeface="Times"/>
                <a:cs typeface="Times"/>
              </a:rPr>
              <a:t>Nagamori  (cipher) </a:t>
            </a:r>
            <a:endParaRPr kumimoji="1" lang="ja-JP" altLang="en-US">
              <a:latin typeface="Times"/>
              <a:cs typeface="Time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152434" y="444203"/>
            <a:ext cx="7089427" cy="492443"/>
          </a:xfrm>
          <a:prstGeom prst="rect">
            <a:avLst/>
          </a:prstGeom>
          <a:noFill/>
        </p:spPr>
        <p:txBody>
          <a:bodyPr wrap="square" rtlCol="0">
            <a:spAutoFit/>
          </a:bodyPr>
          <a:lstStyle/>
          <a:p>
            <a:r>
              <a:rPr lang="en-US" altLang="ja-JP" sz="2600" smtClean="0">
                <a:latin typeface="Times"/>
                <a:cs typeface="Times"/>
              </a:rPr>
              <a:t>g. </a:t>
            </a:r>
            <a:r>
              <a:rPr lang="ja-JP" altLang="en-US" sz="2600" smtClean="0">
                <a:latin typeface="ＭＳ 明朝"/>
                <a:ea typeface="ＭＳ 明朝"/>
                <a:cs typeface="ＭＳ 明朝"/>
              </a:rPr>
              <a:t>閏月段銭</a:t>
            </a:r>
            <a:r>
              <a:rPr lang="en-US" altLang="ja-JP" sz="2600" smtClean="0">
                <a:latin typeface="Times"/>
                <a:cs typeface="Times"/>
              </a:rPr>
              <a:t>, </a:t>
            </a:r>
            <a:r>
              <a:rPr lang="en-US" altLang="ja-JP" sz="2600" i="1" smtClean="0">
                <a:latin typeface="Times"/>
                <a:cs typeface="Times"/>
              </a:rPr>
              <a:t>urūzuki tansen, </a:t>
            </a:r>
            <a:r>
              <a:rPr lang="en-US" altLang="ja-JP" sz="2600" smtClean="0">
                <a:latin typeface="Times"/>
                <a:cs typeface="Times"/>
              </a:rPr>
              <a:t>intercalary </a:t>
            </a:r>
            <a:r>
              <a:rPr lang="en-US" altLang="ja-JP" sz="2600" i="1" smtClean="0">
                <a:latin typeface="Times"/>
                <a:cs typeface="Times"/>
              </a:rPr>
              <a:t>tansen </a:t>
            </a:r>
            <a:r>
              <a:rPr lang="en-US" altLang="ja-JP" sz="2600" smtClean="0">
                <a:latin typeface="Times"/>
                <a:cs typeface="Times"/>
              </a:rPr>
              <a:t>tax</a:t>
            </a:r>
            <a:endParaRPr kumimoji="1" lang="ja-JP" altLang="en-US" sz="2600">
              <a:latin typeface="Times"/>
              <a:cs typeface="Times"/>
            </a:endParaRPr>
          </a:p>
        </p:txBody>
      </p:sp>
      <p:sp>
        <p:nvSpPr>
          <p:cNvPr id="5" name="TextBox 4"/>
          <p:cNvSpPr txBox="1"/>
          <p:nvPr/>
        </p:nvSpPr>
        <p:spPr>
          <a:xfrm>
            <a:off x="1152435" y="1198529"/>
            <a:ext cx="1754326" cy="5205262"/>
          </a:xfrm>
          <a:prstGeom prst="rect">
            <a:avLst/>
          </a:prstGeom>
          <a:noFill/>
        </p:spPr>
        <p:txBody>
          <a:bodyPr vert="eaVert" wrap="square" rtlCol="0">
            <a:spAutoFit/>
          </a:bodyPr>
          <a:lstStyle/>
          <a:p>
            <a:r>
              <a:rPr lang="en-US" altLang="ja-JP" sz="3400" smtClean="0">
                <a:latin typeface="ＭＳ 明朝"/>
                <a:ea typeface="ＭＳ 明朝"/>
                <a:cs typeface="ＭＳ 明朝"/>
              </a:rPr>
              <a:t>(</a:t>
            </a:r>
            <a:r>
              <a:rPr lang="ja-JP" altLang="en-US" sz="3400" smtClean="0">
                <a:latin typeface="ＭＳ 明朝"/>
                <a:ea typeface="ＭＳ 明朝"/>
                <a:cs typeface="ＭＳ 明朝"/>
              </a:rPr>
              <a:t>永正元年十一月十一日）従殿下被注送云。依当閏月之年境内段銭被相懸云々。</a:t>
            </a:r>
            <a:endParaRPr kumimoji="1" lang="ja-JP" altLang="en-US" sz="3400">
              <a:latin typeface="ＭＳ 明朝"/>
              <a:ea typeface="ＭＳ 明朝"/>
              <a:cs typeface="ＭＳ 明朝"/>
            </a:endParaRPr>
          </a:p>
        </p:txBody>
      </p:sp>
      <p:sp>
        <p:nvSpPr>
          <p:cNvPr id="6" name="TextBox 5"/>
          <p:cNvSpPr txBox="1"/>
          <p:nvPr/>
        </p:nvSpPr>
        <p:spPr>
          <a:xfrm>
            <a:off x="3881644" y="1198529"/>
            <a:ext cx="3980027" cy="5001369"/>
          </a:xfrm>
          <a:prstGeom prst="rect">
            <a:avLst/>
          </a:prstGeom>
          <a:noFill/>
        </p:spPr>
        <p:txBody>
          <a:bodyPr wrap="square" rtlCol="0">
            <a:spAutoFit/>
          </a:bodyPr>
          <a:lstStyle/>
          <a:p>
            <a:r>
              <a:rPr lang="en-US" altLang="ja-JP" sz="2900" smtClean="0">
                <a:latin typeface="Times"/>
                <a:cs typeface="Times"/>
              </a:rPr>
              <a:t>Eishō 1/11/11, Denka [Kujō Hisatsune] sent a message.  Since this is a year with an intercalary month, there will be an extraordinary </a:t>
            </a:r>
            <a:r>
              <a:rPr lang="en-US" altLang="ja-JP" sz="2900" i="1" smtClean="0">
                <a:latin typeface="Times"/>
                <a:cs typeface="Times"/>
              </a:rPr>
              <a:t>tansen </a:t>
            </a:r>
            <a:r>
              <a:rPr lang="en-US" altLang="ja-JP" sz="2900" smtClean="0">
                <a:latin typeface="Times"/>
                <a:cs typeface="Times"/>
              </a:rPr>
              <a:t>tax imposed within </a:t>
            </a:r>
            <a:r>
              <a:rPr lang="en-US" altLang="ja-JP" sz="2900" i="1" smtClean="0">
                <a:latin typeface="Times"/>
                <a:cs typeface="Times"/>
              </a:rPr>
              <a:t>keidai </a:t>
            </a:r>
            <a:r>
              <a:rPr lang="en-US" altLang="ja-JP" sz="2900" smtClean="0">
                <a:latin typeface="Times"/>
                <a:cs typeface="Times"/>
              </a:rPr>
              <a:t>[</a:t>
            </a:r>
            <a:r>
              <a:rPr lang="ja-JP" altLang="en-US" sz="2900" smtClean="0">
                <a:latin typeface="ＭＳ 明朝"/>
                <a:ea typeface="ＭＳ 明朝"/>
                <a:cs typeface="ＭＳ 明朝"/>
              </a:rPr>
              <a:t>境内、けいだい</a:t>
            </a:r>
            <a:r>
              <a:rPr lang="en-US" altLang="ja-JP" sz="2900" smtClean="0">
                <a:latin typeface="Times"/>
                <a:cs typeface="Times"/>
              </a:rPr>
              <a:t>, refers to Kujō lands in Yamashiro, Higashi Kujō estate]</a:t>
            </a:r>
            <a:endParaRPr kumimoji="1" lang="ja-JP" altLang="en-US" sz="2900">
              <a:latin typeface="Times"/>
              <a:cs typeface="Time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422680" y="1366345"/>
            <a:ext cx="1800493" cy="4974899"/>
          </a:xfrm>
          <a:prstGeom prst="rect">
            <a:avLst/>
          </a:prstGeom>
          <a:noFill/>
        </p:spPr>
        <p:txBody>
          <a:bodyPr vert="eaVert" wrap="square" rtlCol="0">
            <a:spAutoFit/>
          </a:bodyPr>
          <a:lstStyle/>
          <a:p>
            <a:r>
              <a:rPr lang="en-US" altLang="ja-JP" sz="3500" smtClean="0">
                <a:latin typeface="ＭＳ 明朝"/>
                <a:ea typeface="ＭＳ 明朝"/>
                <a:cs typeface="ＭＳ 明朝"/>
              </a:rPr>
              <a:t>(</a:t>
            </a:r>
            <a:r>
              <a:rPr lang="ja-JP" altLang="en-US" sz="3500" smtClean="0">
                <a:latin typeface="ＭＳ 明朝"/>
                <a:ea typeface="ＭＳ 明朝"/>
                <a:cs typeface="ＭＳ 明朝"/>
              </a:rPr>
              <a:t>永正元年正月一日）当秋之満作、万民有鼓腹之楽、云々。</a:t>
            </a:r>
            <a:endParaRPr kumimoji="1" lang="ja-JP" altLang="en-US" sz="3500">
              <a:latin typeface="ＭＳ 明朝"/>
              <a:ea typeface="ＭＳ 明朝"/>
              <a:cs typeface="ＭＳ 明朝"/>
            </a:endParaRPr>
          </a:p>
        </p:txBody>
      </p:sp>
      <p:sp>
        <p:nvSpPr>
          <p:cNvPr id="5" name="TextBox 4"/>
          <p:cNvSpPr txBox="1"/>
          <p:nvPr/>
        </p:nvSpPr>
        <p:spPr>
          <a:xfrm>
            <a:off x="4449379" y="1471448"/>
            <a:ext cx="3249448" cy="3647153"/>
          </a:xfrm>
          <a:prstGeom prst="rect">
            <a:avLst/>
          </a:prstGeom>
          <a:noFill/>
        </p:spPr>
        <p:txBody>
          <a:bodyPr wrap="square" rtlCol="0">
            <a:spAutoFit/>
          </a:bodyPr>
          <a:lstStyle/>
          <a:p>
            <a:r>
              <a:rPr lang="en-US" altLang="ja-JP" sz="3300" smtClean="0">
                <a:latin typeface="Times"/>
                <a:cs typeface="Times"/>
              </a:rPr>
              <a:t>Eishō 1/7/1, “This autumn the rice heads are full, and the people are drumming their bellies with joy, I have heard.“ </a:t>
            </a:r>
            <a:endParaRPr kumimoji="1" lang="ja-JP" altLang="en-US" sz="3300">
              <a:latin typeface="Times"/>
              <a:cs typeface="Times"/>
            </a:endParaRPr>
          </a:p>
        </p:txBody>
      </p:sp>
      <p:sp>
        <p:nvSpPr>
          <p:cNvPr id="6" name="TextBox 5"/>
          <p:cNvSpPr txBox="1"/>
          <p:nvPr/>
        </p:nvSpPr>
        <p:spPr>
          <a:xfrm>
            <a:off x="1313793" y="385379"/>
            <a:ext cx="6271172" cy="553998"/>
          </a:xfrm>
          <a:prstGeom prst="rect">
            <a:avLst/>
          </a:prstGeom>
          <a:noFill/>
        </p:spPr>
        <p:txBody>
          <a:bodyPr wrap="square" rtlCol="0">
            <a:spAutoFit/>
          </a:bodyPr>
          <a:lstStyle/>
          <a:p>
            <a:r>
              <a:rPr lang="en-US" altLang="ja-JP" sz="3000" smtClean="0">
                <a:latin typeface="Times"/>
                <a:cs typeface="Times"/>
              </a:rPr>
              <a:t>II. Big harvest; drumming of bellies! </a:t>
            </a:r>
            <a:endParaRPr kumimoji="1" lang="ja-JP" altLang="en-US" sz="3000">
              <a:latin typeface="Times"/>
              <a:cs typeface="Time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998482" y="1384765"/>
            <a:ext cx="6779173" cy="615553"/>
          </a:xfrm>
          <a:prstGeom prst="rect">
            <a:avLst/>
          </a:prstGeom>
          <a:noFill/>
        </p:spPr>
        <p:txBody>
          <a:bodyPr wrap="square" rtlCol="0">
            <a:spAutoFit/>
          </a:bodyPr>
          <a:lstStyle/>
          <a:p>
            <a:r>
              <a:rPr lang="en-US" altLang="ja-JP" sz="3400" smtClean="0">
                <a:latin typeface="Times"/>
                <a:cs typeface="Times"/>
              </a:rPr>
              <a:t>III. Eishō 1/3/28, Shōen Uma incident</a:t>
            </a:r>
            <a:endParaRPr kumimoji="1" lang="ja-JP" altLang="en-US" sz="3400">
              <a:latin typeface="Times"/>
              <a:cs typeface="Time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286</TotalTime>
  <Words>2642</Words>
  <Application>Microsoft Macintosh PowerPoint</Application>
  <PresentationFormat>On-screen Show (4:3)</PresentationFormat>
  <Paragraphs>128</Paragraphs>
  <Slides>22</Slides>
  <Notes>0</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Office Theme</vt:lpstr>
      <vt:lpstr>Economic Surplus in Hine Estate, 1501-1504: How Much was There and Who Got What? </vt:lpstr>
      <vt:lpstr>I. Taxes, in all their variety</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Manager/>
  <Company/>
  <LinksUpToDate>false</LinksUpToDate>
  <SharedDoc>false</SharedDoc>
  <HyperlinkBase/>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Surplus in Hine Estate, 1501-1504: How Much was There and Who Got What? </dc:title>
  <dc:subject/>
  <dc:creator>Wendy Butler</dc:creator>
  <cp:keywords/>
  <dc:description/>
  <cp:lastModifiedBy>Lee Butler</cp:lastModifiedBy>
  <cp:revision>40</cp:revision>
  <dcterms:created xsi:type="dcterms:W3CDTF">2012-07-01T13:52:36Z</dcterms:created>
  <dcterms:modified xsi:type="dcterms:W3CDTF">2012-07-01T13:54:57Z</dcterms:modified>
  <cp:category/>
</cp:coreProperties>
</file>